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9" r:id="rId17"/>
    <p:sldId id="350" r:id="rId18"/>
    <p:sldId id="351" r:id="rId19"/>
    <p:sldId id="352" r:id="rId20"/>
    <p:sldId id="353" r:id="rId21"/>
    <p:sldId id="354" r:id="rId22"/>
    <p:sldId id="348" r:id="rId23"/>
    <p:sldId id="355" r:id="rId24"/>
    <p:sldId id="356" r:id="rId25"/>
    <p:sldId id="266" r:id="rId26"/>
    <p:sldId id="359" r:id="rId27"/>
    <p:sldId id="358" r:id="rId28"/>
    <p:sldId id="360" r:id="rId29"/>
    <p:sldId id="417" r:id="rId30"/>
    <p:sldId id="361" r:id="rId31"/>
    <p:sldId id="362" r:id="rId32"/>
    <p:sldId id="363" r:id="rId33"/>
    <p:sldId id="364" r:id="rId34"/>
    <p:sldId id="365" r:id="rId35"/>
    <p:sldId id="366" r:id="rId36"/>
    <p:sldId id="367" r:id="rId37"/>
    <p:sldId id="369" r:id="rId38"/>
    <p:sldId id="418" r:id="rId39"/>
    <p:sldId id="371" r:id="rId40"/>
    <p:sldId id="372" r:id="rId41"/>
    <p:sldId id="373" r:id="rId42"/>
    <p:sldId id="374" r:id="rId43"/>
    <p:sldId id="375" r:id="rId44"/>
    <p:sldId id="376" r:id="rId45"/>
    <p:sldId id="377" r:id="rId46"/>
    <p:sldId id="419" r:id="rId47"/>
    <p:sldId id="420" r:id="rId48"/>
    <p:sldId id="421" r:id="rId49"/>
    <p:sldId id="422" r:id="rId50"/>
    <p:sldId id="423" r:id="rId51"/>
    <p:sldId id="378" r:id="rId52"/>
    <p:sldId id="380" r:id="rId53"/>
    <p:sldId id="384" r:id="rId54"/>
    <p:sldId id="379" r:id="rId55"/>
    <p:sldId id="381" r:id="rId56"/>
    <p:sldId id="382" r:id="rId57"/>
    <p:sldId id="383" r:id="rId58"/>
    <p:sldId id="385" r:id="rId59"/>
    <p:sldId id="386" r:id="rId60"/>
    <p:sldId id="388" r:id="rId61"/>
    <p:sldId id="387" r:id="rId62"/>
    <p:sldId id="389" r:id="rId63"/>
    <p:sldId id="390" r:id="rId64"/>
    <p:sldId id="391" r:id="rId65"/>
    <p:sldId id="392" r:id="rId66"/>
    <p:sldId id="393" r:id="rId67"/>
    <p:sldId id="274" r:id="rId68"/>
    <p:sldId id="268" r:id="rId69"/>
    <p:sldId id="395" r:id="rId70"/>
    <p:sldId id="396" r:id="rId71"/>
    <p:sldId id="398" r:id="rId72"/>
    <p:sldId id="428" r:id="rId73"/>
    <p:sldId id="424" r:id="rId74"/>
    <p:sldId id="399" r:id="rId75"/>
    <p:sldId id="400" r:id="rId76"/>
    <p:sldId id="401" r:id="rId77"/>
    <p:sldId id="403" r:id="rId78"/>
    <p:sldId id="404" r:id="rId79"/>
    <p:sldId id="405" r:id="rId80"/>
    <p:sldId id="406" r:id="rId81"/>
    <p:sldId id="407" r:id="rId82"/>
    <p:sldId id="408" r:id="rId83"/>
    <p:sldId id="409" r:id="rId84"/>
    <p:sldId id="410" r:id="rId85"/>
    <p:sldId id="411" r:id="rId86"/>
    <p:sldId id="426" r:id="rId8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496"/>
    <a:srgbClr val="FE230C"/>
    <a:srgbClr val="FFFFFF"/>
    <a:srgbClr val="692AA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3" autoAdjust="0"/>
    <p:restoredTop sz="94660"/>
  </p:normalViewPr>
  <p:slideViewPr>
    <p:cSldViewPr>
      <p:cViewPr varScale="1">
        <p:scale>
          <a:sx n="100" d="100"/>
          <a:sy n="100" d="100"/>
        </p:scale>
        <p:origin x="-300" y="-96"/>
      </p:cViewPr>
      <p:guideLst>
        <p:guide orient="horz" pos="2160"/>
        <p:guide pos="28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08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未知"/>
          <p:cNvSpPr>
            <a:spLocks/>
          </p:cNvSpPr>
          <p:nvPr/>
        </p:nvSpPr>
        <p:spPr bwMode="auto">
          <a:xfrm>
            <a:off x="0" y="1792288"/>
            <a:ext cx="9097963" cy="3413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" y="279"/>
              </a:cxn>
              <a:cxn ang="0">
                <a:pos x="1824" y="739"/>
              </a:cxn>
              <a:cxn ang="0">
                <a:pos x="3946" y="695"/>
              </a:cxn>
              <a:cxn ang="0">
                <a:pos x="5731" y="297"/>
              </a:cxn>
              <a:cxn ang="0">
                <a:pos x="5722" y="153"/>
              </a:cxn>
              <a:cxn ang="0">
                <a:pos x="0" y="0"/>
              </a:cxn>
            </a:cxnLst>
            <a:rect l="0" t="0" r="r" b="b"/>
            <a:pathLst>
              <a:path w="5731" h="808">
                <a:moveTo>
                  <a:pt x="0" y="0"/>
                </a:moveTo>
                <a:lnTo>
                  <a:pt x="19" y="279"/>
                </a:lnTo>
                <a:cubicBezTo>
                  <a:pt x="321" y="399"/>
                  <a:pt x="1170" y="671"/>
                  <a:pt x="1824" y="739"/>
                </a:cubicBezTo>
                <a:cubicBezTo>
                  <a:pt x="2478" y="808"/>
                  <a:pt x="3295" y="769"/>
                  <a:pt x="3946" y="695"/>
                </a:cubicBezTo>
                <a:cubicBezTo>
                  <a:pt x="4597" y="621"/>
                  <a:pt x="5435" y="387"/>
                  <a:pt x="5731" y="297"/>
                </a:cubicBezTo>
                <a:lnTo>
                  <a:pt x="5722" y="1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0" y="0"/>
            <a:ext cx="9144000" cy="2089150"/>
            <a:chOff x="0" y="0"/>
            <a:chExt cx="5760" cy="1316"/>
          </a:xfrm>
        </p:grpSpPr>
        <p:grpSp>
          <p:nvGrpSpPr>
            <p:cNvPr id="7" name="Group 5"/>
            <p:cNvGrpSpPr>
              <a:grpSpLocks/>
            </p:cNvGrpSpPr>
            <p:nvPr userDrawn="1"/>
          </p:nvGrpSpPr>
          <p:grpSpPr bwMode="auto">
            <a:xfrm flipV="1">
              <a:off x="18" y="0"/>
              <a:ext cx="5742" cy="1128"/>
              <a:chOff x="0" y="0"/>
              <a:chExt cx="5760" cy="1680"/>
            </a:xfrm>
          </p:grpSpPr>
          <p:sp>
            <p:nvSpPr>
              <p:cNvPr id="9" name="Rectangle 6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5760" cy="1680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5760" cy="9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  <p:sp>
          <p:nvSpPr>
            <p:cNvPr id="8" name="未知"/>
            <p:cNvSpPr>
              <a:spLocks/>
            </p:cNvSpPr>
            <p:nvPr userDrawn="1"/>
          </p:nvSpPr>
          <p:spPr bwMode="auto">
            <a:xfrm>
              <a:off x="0" y="1092"/>
              <a:ext cx="5731" cy="224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6" y="315"/>
                </a:cxn>
                <a:cxn ang="0">
                  <a:pos x="1795" y="771"/>
                </a:cxn>
                <a:cxn ang="0">
                  <a:pos x="3821" y="742"/>
                </a:cxn>
                <a:cxn ang="0">
                  <a:pos x="5731" y="320"/>
                </a:cxn>
                <a:cxn ang="0">
                  <a:pos x="5693" y="0"/>
                </a:cxn>
                <a:cxn ang="0">
                  <a:pos x="0" y="36"/>
                </a:cxn>
              </a:cxnLst>
              <a:rect l="0" t="0" r="r" b="b"/>
              <a:pathLst>
                <a:path w="5731" h="842">
                  <a:moveTo>
                    <a:pt x="0" y="36"/>
                  </a:moveTo>
                  <a:lnTo>
                    <a:pt x="26" y="315"/>
                  </a:lnTo>
                  <a:cubicBezTo>
                    <a:pt x="325" y="438"/>
                    <a:pt x="1163" y="700"/>
                    <a:pt x="1795" y="771"/>
                  </a:cubicBezTo>
                  <a:cubicBezTo>
                    <a:pt x="2427" y="842"/>
                    <a:pt x="3165" y="817"/>
                    <a:pt x="3821" y="742"/>
                  </a:cubicBezTo>
                  <a:cubicBezTo>
                    <a:pt x="4477" y="667"/>
                    <a:pt x="5419" y="444"/>
                    <a:pt x="5731" y="320"/>
                  </a:cubicBezTo>
                  <a:lnTo>
                    <a:pt x="569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0" y="4689475"/>
            <a:ext cx="9144000" cy="2168525"/>
            <a:chOff x="0" y="0"/>
            <a:chExt cx="5760" cy="1412"/>
          </a:xfrm>
        </p:grpSpPr>
        <p:grpSp>
          <p:nvGrpSpPr>
            <p:cNvPr id="12" name="Group 10"/>
            <p:cNvGrpSpPr>
              <a:grpSpLocks/>
            </p:cNvGrpSpPr>
            <p:nvPr userDrawn="1"/>
          </p:nvGrpSpPr>
          <p:grpSpPr bwMode="auto">
            <a:xfrm>
              <a:off x="18" y="231"/>
              <a:ext cx="5742" cy="1181"/>
              <a:chOff x="0" y="5"/>
              <a:chExt cx="5760" cy="1675"/>
            </a:xfrm>
          </p:grpSpPr>
          <p:sp>
            <p:nvSpPr>
              <p:cNvPr id="16" name="Rectangle 11"/>
              <p:cNvSpPr>
                <a:spLocks noChangeArrowheads="1"/>
              </p:cNvSpPr>
              <p:nvPr userDrawn="1"/>
            </p:nvSpPr>
            <p:spPr bwMode="auto">
              <a:xfrm>
                <a:off x="0" y="3"/>
                <a:ext cx="5760" cy="1677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7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3"/>
                <a:ext cx="5760" cy="94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  <p:grpSp>
          <p:nvGrpSpPr>
            <p:cNvPr id="13" name="Group 13"/>
            <p:cNvGrpSpPr>
              <a:grpSpLocks/>
            </p:cNvGrpSpPr>
            <p:nvPr userDrawn="1"/>
          </p:nvGrpSpPr>
          <p:grpSpPr bwMode="auto">
            <a:xfrm>
              <a:off x="0" y="0"/>
              <a:ext cx="5731" cy="264"/>
              <a:chOff x="0" y="0"/>
              <a:chExt cx="5731" cy="426"/>
            </a:xfrm>
          </p:grpSpPr>
          <p:sp>
            <p:nvSpPr>
              <p:cNvPr id="14" name="未知"/>
              <p:cNvSpPr>
                <a:spLocks/>
              </p:cNvSpPr>
              <p:nvPr userDrawn="1"/>
            </p:nvSpPr>
            <p:spPr bwMode="auto">
              <a:xfrm flipV="1">
                <a:off x="0" y="0"/>
                <a:ext cx="5731" cy="3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" y="279"/>
                  </a:cxn>
                  <a:cxn ang="0">
                    <a:pos x="1824" y="739"/>
                  </a:cxn>
                  <a:cxn ang="0">
                    <a:pos x="3946" y="695"/>
                  </a:cxn>
                  <a:cxn ang="0">
                    <a:pos x="5731" y="297"/>
                  </a:cxn>
                  <a:cxn ang="0">
                    <a:pos x="5722" y="153"/>
                  </a:cxn>
                  <a:cxn ang="0">
                    <a:pos x="0" y="0"/>
                  </a:cxn>
                </a:cxnLst>
                <a:rect l="0" t="0" r="r" b="b"/>
                <a:pathLst>
                  <a:path w="5731" h="808">
                    <a:moveTo>
                      <a:pt x="0" y="0"/>
                    </a:moveTo>
                    <a:lnTo>
                      <a:pt x="19" y="279"/>
                    </a:lnTo>
                    <a:cubicBezTo>
                      <a:pt x="321" y="399"/>
                      <a:pt x="1170" y="671"/>
                      <a:pt x="1824" y="739"/>
                    </a:cubicBezTo>
                    <a:cubicBezTo>
                      <a:pt x="2478" y="808"/>
                      <a:pt x="3295" y="769"/>
                      <a:pt x="3946" y="695"/>
                    </a:cubicBezTo>
                    <a:cubicBezTo>
                      <a:pt x="4597" y="621"/>
                      <a:pt x="5435" y="387"/>
                      <a:pt x="5731" y="297"/>
                    </a:cubicBezTo>
                    <a:lnTo>
                      <a:pt x="5722" y="1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5" name="未知"/>
              <p:cNvSpPr>
                <a:spLocks/>
              </p:cNvSpPr>
              <p:nvPr userDrawn="1"/>
            </p:nvSpPr>
            <p:spPr bwMode="auto">
              <a:xfrm flipV="1">
                <a:off x="0" y="47"/>
                <a:ext cx="5731" cy="379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26" y="315"/>
                  </a:cxn>
                  <a:cxn ang="0">
                    <a:pos x="1795" y="771"/>
                  </a:cxn>
                  <a:cxn ang="0">
                    <a:pos x="3821" y="742"/>
                  </a:cxn>
                  <a:cxn ang="0">
                    <a:pos x="5731" y="320"/>
                  </a:cxn>
                  <a:cxn ang="0">
                    <a:pos x="5693" y="0"/>
                  </a:cxn>
                  <a:cxn ang="0">
                    <a:pos x="0" y="36"/>
                  </a:cxn>
                </a:cxnLst>
                <a:rect l="0" t="0" r="r" b="b"/>
                <a:pathLst>
                  <a:path w="5731" h="842">
                    <a:moveTo>
                      <a:pt x="0" y="36"/>
                    </a:moveTo>
                    <a:lnTo>
                      <a:pt x="26" y="315"/>
                    </a:lnTo>
                    <a:cubicBezTo>
                      <a:pt x="325" y="438"/>
                      <a:pt x="1163" y="700"/>
                      <a:pt x="1795" y="771"/>
                    </a:cubicBezTo>
                    <a:cubicBezTo>
                      <a:pt x="2427" y="842"/>
                      <a:pt x="3165" y="817"/>
                      <a:pt x="3821" y="742"/>
                    </a:cubicBezTo>
                    <a:cubicBezTo>
                      <a:pt x="4477" y="667"/>
                      <a:pt x="5419" y="444"/>
                      <a:pt x="5731" y="320"/>
                    </a:cubicBezTo>
                    <a:lnTo>
                      <a:pt x="5693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</p:grpSp>
      <p:grpSp>
        <p:nvGrpSpPr>
          <p:cNvPr id="18" name="Group 16"/>
          <p:cNvGrpSpPr>
            <a:grpSpLocks/>
          </p:cNvGrpSpPr>
          <p:nvPr/>
        </p:nvGrpSpPr>
        <p:grpSpPr bwMode="auto">
          <a:xfrm>
            <a:off x="0" y="0"/>
            <a:ext cx="9144000" cy="6867525"/>
            <a:chOff x="0" y="0"/>
            <a:chExt cx="5760" cy="4326"/>
          </a:xfrm>
        </p:grpSpPr>
        <p:sp>
          <p:nvSpPr>
            <p:cNvPr id="19" name="AutoShape 17"/>
            <p:cNvSpPr>
              <a:spLocks noChangeArrowheads="1"/>
            </p:cNvSpPr>
            <p:nvPr/>
          </p:nvSpPr>
          <p:spPr bwMode="auto">
            <a:xfrm>
              <a:off x="27" y="24"/>
              <a:ext cx="5709" cy="4272"/>
            </a:xfrm>
            <a:prstGeom prst="roundRect">
              <a:avLst>
                <a:gd name="adj" fmla="val 6227"/>
              </a:avLst>
            </a:prstGeom>
            <a:noFill/>
            <a:ln w="76200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3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 rot="16191400">
              <a:off x="-47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5520" y="3978"/>
              <a:ext cx="240" cy="3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64" y="196"/>
                </a:cxn>
                <a:cxn ang="0">
                  <a:pos x="84" y="282"/>
                </a:cxn>
                <a:cxn ang="0">
                  <a:pos x="0" y="342"/>
                </a:cxn>
                <a:cxn ang="0">
                  <a:pos x="246" y="348"/>
                </a:cxn>
              </a:cxnLst>
              <a:rect l="0" t="0" r="r" b="b"/>
              <a:pathLst>
                <a:path w="246" h="348">
                  <a:moveTo>
                    <a:pt x="246" y="0"/>
                  </a:moveTo>
                  <a:lnTo>
                    <a:pt x="164" y="196"/>
                  </a:lnTo>
                  <a:lnTo>
                    <a:pt x="84" y="282"/>
                  </a:lnTo>
                  <a:lnTo>
                    <a:pt x="0" y="342"/>
                  </a:lnTo>
                  <a:lnTo>
                    <a:pt x="246" y="348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64801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0" name="Rectangle 22"/>
          <p:cNvSpPr>
            <a:spLocks noGrp="1" noChangeArrowheads="1"/>
          </p:cNvSpPr>
          <p:nvPr>
            <p:ph type="ctrTitle"/>
          </p:nvPr>
        </p:nvSpPr>
        <p:spPr>
          <a:xfrm>
            <a:off x="323850" y="2276475"/>
            <a:ext cx="5181600" cy="2286000"/>
          </a:xfrm>
        </p:spPr>
        <p:txBody>
          <a:bodyPr/>
          <a:lstStyle>
            <a:lvl1pPr algn="l">
              <a:defRPr sz="4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5410200"/>
            <a:ext cx="63246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1132100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57858-D2E8-4E5B-931F-5CD5B2A3994D}" type="slidenum">
              <a:rPr lang="zh-CN" alt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  <p:extLst>
      <p:ext uri="{BB962C8B-B14F-4D97-AF65-F5344CB8AC3E}">
        <p14:creationId xmlns="" xmlns:p14="http://schemas.microsoft.com/office/powerpoint/2010/main" val="125412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62750" y="304800"/>
            <a:ext cx="215265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30555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9D821-3912-4BE5-A594-0CC2278B5D8B}" type="slidenum">
              <a:rPr lang="zh-CN" alt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  <p:extLst>
      <p:ext uri="{BB962C8B-B14F-4D97-AF65-F5344CB8AC3E}">
        <p14:creationId xmlns="" xmlns:p14="http://schemas.microsoft.com/office/powerpoint/2010/main" val="1539339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73FF0-70F4-40CD-91CA-575AF5D4671F}" type="slidenum">
              <a:rPr lang="zh-CN" alt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  <p:extLst>
      <p:ext uri="{BB962C8B-B14F-4D97-AF65-F5344CB8AC3E}">
        <p14:creationId xmlns="" xmlns:p14="http://schemas.microsoft.com/office/powerpoint/2010/main" val="537777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6CD88-77DA-469B-81DF-0F584E79A4DC}" type="slidenum">
              <a:rPr lang="zh-CN" alt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  <p:extLst>
      <p:ext uri="{BB962C8B-B14F-4D97-AF65-F5344CB8AC3E}">
        <p14:creationId xmlns="" xmlns:p14="http://schemas.microsoft.com/office/powerpoint/2010/main" val="4116658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29EB8-1123-47FD-9F96-4AD349C5E5ED}" type="slidenum">
              <a:rPr lang="zh-CN" alt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  <p:extLst>
      <p:ext uri="{BB962C8B-B14F-4D97-AF65-F5344CB8AC3E}">
        <p14:creationId xmlns="" xmlns:p14="http://schemas.microsoft.com/office/powerpoint/2010/main" val="100896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07633-E73C-4BEF-A4EF-41EF5CFB1E97}" type="slidenum">
              <a:rPr lang="zh-CN" alt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  <p:extLst>
      <p:ext uri="{BB962C8B-B14F-4D97-AF65-F5344CB8AC3E}">
        <p14:creationId xmlns="" xmlns:p14="http://schemas.microsoft.com/office/powerpoint/2010/main" val="775340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E0CBA-9A12-4F94-91B2-026C2A797230}" type="slidenum">
              <a:rPr lang="zh-CN" alt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  <p:extLst>
      <p:ext uri="{BB962C8B-B14F-4D97-AF65-F5344CB8AC3E}">
        <p14:creationId xmlns="" xmlns:p14="http://schemas.microsoft.com/office/powerpoint/2010/main" val="2431668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246FB-FFFD-49FA-A812-B7E5D706BDBE}" type="slidenum">
              <a:rPr lang="zh-CN" alt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  <p:extLst>
      <p:ext uri="{BB962C8B-B14F-4D97-AF65-F5344CB8AC3E}">
        <p14:creationId xmlns="" xmlns:p14="http://schemas.microsoft.com/office/powerpoint/2010/main" val="2632722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7598F-174B-4DD8-9C99-D3FE4B4DCA58}" type="slidenum">
              <a:rPr lang="zh-CN" alt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  <p:extLst>
      <p:ext uri="{BB962C8B-B14F-4D97-AF65-F5344CB8AC3E}">
        <p14:creationId xmlns="" xmlns:p14="http://schemas.microsoft.com/office/powerpoint/2010/main" val="2411152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2E586-69F9-470A-BA25-BE3489E875FC}" type="slidenum">
              <a:rPr lang="zh-CN" alt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  <p:extLst>
      <p:ext uri="{BB962C8B-B14F-4D97-AF65-F5344CB8AC3E}">
        <p14:creationId xmlns="" xmlns:p14="http://schemas.microsoft.com/office/powerpoint/2010/main" val="614292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2413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8" name="未知"/>
          <p:cNvSpPr>
            <a:spLocks/>
          </p:cNvSpPr>
          <p:nvPr/>
        </p:nvSpPr>
        <p:spPr bwMode="auto">
          <a:xfrm>
            <a:off x="0" y="950913"/>
            <a:ext cx="9150350" cy="461962"/>
          </a:xfrm>
          <a:custGeom>
            <a:avLst/>
            <a:gdLst/>
            <a:ahLst/>
            <a:cxnLst>
              <a:cxn ang="0">
                <a:pos x="4" y="365"/>
              </a:cxn>
              <a:cxn ang="0">
                <a:pos x="0" y="246"/>
              </a:cxn>
              <a:cxn ang="0">
                <a:pos x="1837" y="32"/>
              </a:cxn>
              <a:cxn ang="0">
                <a:pos x="3970" y="52"/>
              </a:cxn>
              <a:cxn ang="0">
                <a:pos x="5764" y="231"/>
              </a:cxn>
              <a:cxn ang="0">
                <a:pos x="5768" y="366"/>
              </a:cxn>
              <a:cxn ang="0">
                <a:pos x="4" y="365"/>
              </a:cxn>
            </a:cxnLst>
            <a:rect l="0" t="0" r="r" b="b"/>
            <a:pathLst>
              <a:path w="5768" h="366">
                <a:moveTo>
                  <a:pt x="4" y="365"/>
                </a:moveTo>
                <a:lnTo>
                  <a:pt x="0" y="246"/>
                </a:lnTo>
                <a:cubicBezTo>
                  <a:pt x="304" y="192"/>
                  <a:pt x="1175" y="64"/>
                  <a:pt x="1837" y="32"/>
                </a:cubicBezTo>
                <a:cubicBezTo>
                  <a:pt x="2499" y="0"/>
                  <a:pt x="3316" y="19"/>
                  <a:pt x="3970" y="52"/>
                </a:cubicBezTo>
                <a:cubicBezTo>
                  <a:pt x="4624" y="85"/>
                  <a:pt x="5464" y="179"/>
                  <a:pt x="5764" y="231"/>
                </a:cubicBezTo>
                <a:lnTo>
                  <a:pt x="5768" y="366"/>
                </a:lnTo>
                <a:lnTo>
                  <a:pt x="4" y="36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77000"/>
            <a:ext cx="213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DC962FC-4729-4462-A4AA-4153EDAEE15D}" type="slidenum">
              <a:rPr lang="zh-CN" alt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04800"/>
            <a:ext cx="80772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48400" y="0"/>
            <a:ext cx="266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638" y="6553200"/>
            <a:ext cx="16208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hf sldNum="0" hdr="0" ft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>
                <a:latin typeface="黑体" pitchFamily="2" charset="-122"/>
                <a:ea typeface="黑体" pitchFamily="2" charset="-122"/>
              </a:rPr>
              <a:t>创伤患者的急救护理</a:t>
            </a:r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95400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1.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指压止血法</a:t>
            </a:r>
            <a:endParaRPr lang="en-US" altLang="zh-CN" smtClean="0">
              <a:ea typeface="宋体" pitchFamily="2" charset="-122"/>
            </a:endParaRPr>
          </a:p>
        </p:txBody>
      </p:sp>
      <p:sp>
        <p:nvSpPr>
          <p:cNvPr id="15364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1B0CA27-8DA7-4659-A896-0BC2D471D08D}" type="slidenum">
              <a:rPr lang="en-US" altLang="zh-CN" smtClean="0"/>
              <a:pPr eaLnBrk="1" hangingPunct="1"/>
              <a:t>10</a:t>
            </a:fld>
            <a:endParaRPr lang="en-US" altLang="zh-CN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0825" y="2420938"/>
          <a:ext cx="8712200" cy="4103687"/>
        </p:xfrm>
        <a:graphic>
          <a:graphicData uri="http://schemas.openxmlformats.org/drawingml/2006/table">
            <a:tbl>
              <a:tblPr/>
              <a:tblGrid>
                <a:gridCol w="1475414"/>
                <a:gridCol w="2659660"/>
                <a:gridCol w="4577126"/>
              </a:tblGrid>
              <a:tr h="5203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出血位置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指压止血法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要点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3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头后部出血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枕动脉压迫止血法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用拇指将同侧耳后乳突下稍往后的动脉搏动点（枕动脉）压向乳突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375" name="Picture 2" descr="图15-4 枕动脉压迫止血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573463"/>
            <a:ext cx="3240087" cy="285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079897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1.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指压止血法</a:t>
            </a:r>
            <a:endParaRPr lang="en-US" altLang="zh-CN" smtClean="0">
              <a:ea typeface="宋体" pitchFamily="2" charset="-122"/>
            </a:endParaRPr>
          </a:p>
        </p:txBody>
      </p:sp>
      <p:sp>
        <p:nvSpPr>
          <p:cNvPr id="16388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76A1240-31D1-447D-BB3D-0412C493E456}" type="slidenum">
              <a:rPr lang="en-US" altLang="zh-CN" smtClean="0"/>
              <a:pPr eaLnBrk="1" hangingPunct="1"/>
              <a:t>11</a:t>
            </a:fld>
            <a:endParaRPr lang="en-US" altLang="zh-CN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70226155"/>
              </p:ext>
            </p:extLst>
          </p:nvPr>
        </p:nvGraphicFramePr>
        <p:xfrm>
          <a:off x="179388" y="2420938"/>
          <a:ext cx="8785225" cy="4248775"/>
        </p:xfrm>
        <a:graphic>
          <a:graphicData uri="http://schemas.openxmlformats.org/drawingml/2006/table">
            <a:tbl>
              <a:tblPr/>
              <a:tblGrid>
                <a:gridCol w="1728241"/>
                <a:gridCol w="2880401"/>
                <a:gridCol w="4176583"/>
              </a:tblGrid>
              <a:tr h="591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出血位置</a:t>
                      </a:r>
                    </a:p>
                  </a:txBody>
                  <a:tcPr marL="61635" marR="6163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指压止血法</a:t>
                      </a:r>
                    </a:p>
                  </a:txBody>
                  <a:tcPr marL="61635" marR="6163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要点</a:t>
                      </a:r>
                    </a:p>
                  </a:txBody>
                  <a:tcPr marL="61635" marR="6163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9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肩、腋部出血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5" marR="6163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锁骨下动脉压迫止血法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5" marR="6163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用拇指将同侧锁骨上窝中部的动脉搏动点（锁骨下动脉）压向第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1 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肋骨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5" marR="6163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45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上臂出血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5" marR="6163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腋动脉压迫止血法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5" marR="6163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上肢外展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90°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，用拇指将腋窝中点的动脉搏动点（腋动脉）压向肱骨头</a:t>
                      </a:r>
                      <a:endParaRPr lang="en-US" altLang="zh-CN" sz="2000" kern="100" dirty="0" smtClean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kern="100" dirty="0" smtClean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kern="100" dirty="0" smtClean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5" marR="6163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403" name="Picture 2" descr="图15-5 腋动脉压迫止血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437112"/>
            <a:ext cx="2465387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95400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1.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指压止血法</a:t>
            </a:r>
            <a:endParaRPr lang="en-US" altLang="zh-CN" smtClean="0">
              <a:ea typeface="宋体" pitchFamily="2" charset="-122"/>
            </a:endParaRPr>
          </a:p>
        </p:txBody>
      </p:sp>
      <p:sp>
        <p:nvSpPr>
          <p:cNvPr id="17412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42C27BA-D2EA-465A-8752-4B5616A9BFE6}" type="slidenum">
              <a:rPr lang="en-US" altLang="zh-CN" smtClean="0"/>
              <a:pPr eaLnBrk="1" hangingPunct="1"/>
              <a:t>12</a:t>
            </a:fld>
            <a:endParaRPr lang="en-US" altLang="zh-CN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58974300"/>
              </p:ext>
            </p:extLst>
          </p:nvPr>
        </p:nvGraphicFramePr>
        <p:xfrm>
          <a:off x="250825" y="2420938"/>
          <a:ext cx="8712200" cy="4103687"/>
        </p:xfrm>
        <a:graphic>
          <a:graphicData uri="http://schemas.openxmlformats.org/drawingml/2006/table">
            <a:tbl>
              <a:tblPr/>
              <a:tblGrid>
                <a:gridCol w="1475414"/>
                <a:gridCol w="2659660"/>
                <a:gridCol w="4577126"/>
              </a:tblGrid>
              <a:tr h="5203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出血位置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指压止血法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要点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3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前臂出血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肱动脉压迫止血法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用拇指将上臂内侧中部的动脉搏动点（肱动脉）压向肱骨干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23" name="Picture 2" descr="图15-6 肱动脉压迫止血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789363"/>
            <a:ext cx="4537075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95400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1.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指压止血法</a:t>
            </a:r>
            <a:endParaRPr lang="en-US" altLang="zh-CN" smtClean="0">
              <a:ea typeface="宋体" pitchFamily="2" charset="-122"/>
            </a:endParaRPr>
          </a:p>
        </p:txBody>
      </p:sp>
      <p:sp>
        <p:nvSpPr>
          <p:cNvPr id="18436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E9EFB03-4F9C-4C08-83A3-28EA3C96028E}" type="slidenum">
              <a:rPr lang="en-US" altLang="zh-CN" smtClean="0"/>
              <a:pPr eaLnBrk="1" hangingPunct="1"/>
              <a:t>13</a:t>
            </a:fld>
            <a:endParaRPr lang="en-US" altLang="zh-CN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0825" y="2420938"/>
          <a:ext cx="8712200" cy="4103687"/>
        </p:xfrm>
        <a:graphic>
          <a:graphicData uri="http://schemas.openxmlformats.org/drawingml/2006/table">
            <a:tbl>
              <a:tblPr/>
              <a:tblGrid>
                <a:gridCol w="1944045"/>
                <a:gridCol w="2952067"/>
                <a:gridCol w="3816088"/>
              </a:tblGrid>
              <a:tr h="5203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出血位置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指压止血法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要点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3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手掌、手背出血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尺、桡动脉压迫止血法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用两拇指将手腕稍上处的内、外侧动脉搏动点（尺、桡动脉）压向尺、桡骨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447" name="Picture 2" descr="图15-7 尺、桡动脉压迫止血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429000"/>
            <a:ext cx="3455987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6"/>
          <p:cNvSpPr>
            <a:spLocks noGrp="1"/>
          </p:cNvSpPr>
          <p:nvPr>
            <p:ph type="title"/>
          </p:nvPr>
        </p:nvSpPr>
        <p:spPr>
          <a:xfrm>
            <a:off x="0" y="404813"/>
            <a:ext cx="8820150" cy="563562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95400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1.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指压止血法</a:t>
            </a:r>
            <a:endParaRPr lang="en-US" altLang="zh-CN" smtClean="0">
              <a:ea typeface="宋体" pitchFamily="2" charset="-122"/>
            </a:endParaRPr>
          </a:p>
        </p:txBody>
      </p:sp>
      <p:sp>
        <p:nvSpPr>
          <p:cNvPr id="19460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ECE5BC3-079D-4793-BEB2-56DC34F3C815}" type="slidenum">
              <a:rPr lang="en-US" altLang="zh-CN" smtClean="0"/>
              <a:pPr eaLnBrk="1" hangingPunct="1"/>
              <a:t>14</a:t>
            </a:fld>
            <a:endParaRPr lang="en-US" altLang="zh-CN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0825" y="2420938"/>
          <a:ext cx="8712200" cy="3844972"/>
        </p:xfrm>
        <a:graphic>
          <a:graphicData uri="http://schemas.openxmlformats.org/drawingml/2006/table">
            <a:tbl>
              <a:tblPr/>
              <a:tblGrid>
                <a:gridCol w="1944045"/>
                <a:gridCol w="2952067"/>
                <a:gridCol w="3816088"/>
              </a:tblGrid>
              <a:tr h="6342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出血位置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指压止血法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要点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19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大腿出血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股动脉压迫止血法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用拳头或双手拇指重叠用力将腹股沟中点稍下的强搏动点（股动脉）用力压向耻骨上支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足部出血</a:t>
                      </a:r>
                    </a:p>
                  </a:txBody>
                  <a:tcPr marL="68574" marR="6857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胫前动脉、胫后动脉压迫止血法</a:t>
                      </a:r>
                    </a:p>
                  </a:txBody>
                  <a:tcPr marL="68574" marR="6857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用双手示指或拇指用力压迫足背中部近脚腕处的动脉搏动点（胫前动脉）和足跟与内踝之间的动脉搏动点（胫后动脉）</a:t>
                      </a:r>
                    </a:p>
                  </a:txBody>
                  <a:tcPr marL="68574" marR="6857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95400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1.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指压止血法</a:t>
            </a:r>
            <a:endParaRPr lang="en-US" altLang="zh-CN" smtClean="0">
              <a:ea typeface="宋体" pitchFamily="2" charset="-122"/>
            </a:endParaRPr>
          </a:p>
        </p:txBody>
      </p:sp>
      <p:sp>
        <p:nvSpPr>
          <p:cNvPr id="20484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32EEF9EE-4289-453C-92A5-AA8F46E06DE9}" type="slidenum">
              <a:rPr lang="en-US" altLang="zh-CN" smtClean="0"/>
              <a:pPr eaLnBrk="1" hangingPunct="1"/>
              <a:t>15</a:t>
            </a:fld>
            <a:endParaRPr lang="en-US" altLang="zh-CN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0825" y="2420938"/>
          <a:ext cx="8712200" cy="4103687"/>
        </p:xfrm>
        <a:graphic>
          <a:graphicData uri="http://schemas.openxmlformats.org/drawingml/2006/table">
            <a:tbl>
              <a:tblPr/>
              <a:tblGrid>
                <a:gridCol w="1944045"/>
                <a:gridCol w="2952067"/>
                <a:gridCol w="3816088"/>
              </a:tblGrid>
              <a:tr h="5203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出血位置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指压止血法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要点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3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小腿出血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腘动脉压迫止血法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用拇指将腘窝中部的动脉搏动点（腘动脉）用力压向腘窝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95" name="Picture 2" descr="图15-8 腘动脉压迫止血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00438"/>
            <a:ext cx="4319588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775" y="1196975"/>
            <a:ext cx="8748713" cy="4608513"/>
          </a:xfrm>
        </p:spPr>
        <p:txBody>
          <a:bodyPr/>
          <a:lstStyle/>
          <a:p>
            <a:r>
              <a:rPr lang="zh-CN" altLang="en-US" sz="3200" dirty="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．止血带止血法 ：</a:t>
            </a:r>
            <a:endParaRPr lang="en-US" altLang="zh-CN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ea typeface="宋体" pitchFamily="2" charset="-122"/>
              </a:rPr>
              <a:t>主要用于四肢大血管出血，且加压包扎或其他止血方法不能有效止血时。</a:t>
            </a:r>
            <a:endParaRPr lang="en-US" altLang="zh-CN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ea typeface="宋体" pitchFamily="2" charset="-122"/>
              </a:rPr>
              <a:t>常用的有</a:t>
            </a:r>
            <a:r>
              <a:rPr lang="zh-CN" altLang="en-US" b="1" dirty="0" smtClean="0">
                <a:solidFill>
                  <a:srgbClr val="1D1496"/>
                </a:solidFill>
                <a:ea typeface="宋体" pitchFamily="2" charset="-122"/>
              </a:rPr>
              <a:t>勒紧止血法、绞紧止血法、橡皮止血带止血法、卡式止血带止血法、充气止血带止血法</a:t>
            </a:r>
            <a:r>
              <a:rPr lang="zh-CN" altLang="en-US" b="1" dirty="0" smtClean="0">
                <a:solidFill>
                  <a:schemeClr val="tx2"/>
                </a:solidFill>
                <a:ea typeface="宋体" pitchFamily="2" charset="-122"/>
              </a:rPr>
              <a:t>。</a:t>
            </a:r>
            <a:endParaRPr lang="en-US" altLang="zh-CN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ea typeface="宋体" pitchFamily="2" charset="-122"/>
              </a:rPr>
              <a:t>在紧急情况下也可用绷带、布带、三角巾等代替。</a:t>
            </a:r>
            <a:endParaRPr lang="en-US" altLang="zh-CN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ea typeface="宋体" pitchFamily="2" charset="-122"/>
              </a:rPr>
              <a:t>抢救现场，可就地取材，应用手帕、布带等止血。</a:t>
            </a:r>
          </a:p>
        </p:txBody>
      </p:sp>
      <p:sp>
        <p:nvSpPr>
          <p:cNvPr id="21508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F4B5927-124B-4029-A996-2AFE7B03A1E6}" type="slidenum">
              <a:rPr lang="en-US" altLang="zh-CN" smtClean="0"/>
              <a:pPr eaLnBrk="1" hangingPunct="1"/>
              <a:t>16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23963"/>
          </a:xfrm>
        </p:spPr>
        <p:txBody>
          <a:bodyPr/>
          <a:lstStyle/>
          <a:p>
            <a:r>
              <a:rPr lang="zh-CN" altLang="en-US" sz="3200" dirty="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．止血带止血法：</a:t>
            </a:r>
            <a:endParaRPr lang="en-US" altLang="zh-CN" dirty="0" smtClean="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22532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A42E3CD-AEAE-4CE8-820B-AEE324621B4B}" type="slidenum">
              <a:rPr lang="en-US" altLang="zh-CN" smtClean="0"/>
              <a:pPr eaLnBrk="1" hangingPunct="1"/>
              <a:t>17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39750" y="2636838"/>
          <a:ext cx="7921625" cy="32480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2532"/>
                <a:gridCol w="5329093"/>
              </a:tblGrid>
              <a:tr h="504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原理与方法</a:t>
                      </a:r>
                    </a:p>
                  </a:txBody>
                  <a:tcPr marL="68586" marR="68586" marT="0" marB="0"/>
                </a:tc>
              </a:tr>
              <a:tr h="9146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勒紧止血法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将叠成带状的三角巾在伤口近心端绕肢体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圈为衬垫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第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圈压在第一圈上面勒紧打结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6" marR="68586" marT="0" marB="0"/>
                </a:tc>
              </a:tr>
              <a:tr h="18292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绞紧止血法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将三角巾叠成带状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在伤口近心端绕肢体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圈，两端向前拉紧打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一个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活结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在一头留出一小套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，将一根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小棍插在活结内绞紧，再将小棍另一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端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插人小套内，并把小套拉紧固定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6" marR="68586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23963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．止血带止血法：</a:t>
            </a:r>
            <a:endParaRPr lang="en-US" altLang="zh-CN" smtClean="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23556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8BA46FAE-F62E-48CE-81F3-6C564E564BD5}" type="slidenum">
              <a:rPr lang="en-US" altLang="zh-CN" smtClean="0"/>
              <a:pPr eaLnBrk="1" hangingPunct="1"/>
              <a:t>18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39750" y="2565400"/>
          <a:ext cx="7921625" cy="39862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32827"/>
                <a:gridCol w="3888798"/>
              </a:tblGrid>
              <a:tr h="4572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原理与方法</a:t>
                      </a:r>
                    </a:p>
                  </a:txBody>
                  <a:tcPr marL="68586" marR="68586" marT="0" marB="0"/>
                </a:tc>
              </a:tr>
              <a:tr h="35289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橡皮止血带止血法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抬高患肢，于伤口近心端垫上衬垫，止血带绕肢体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圈，使止血带头端压在止血带下，绕完两圈后止血带末端压在紧缠的橡皮带下面形成活结。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6" marR="68586" marT="0" marB="0"/>
                </a:tc>
              </a:tr>
            </a:tbl>
          </a:graphicData>
        </a:graphic>
      </p:graphicFrame>
      <p:pic>
        <p:nvPicPr>
          <p:cNvPr id="23568" name="Picture 2" descr="图15-9 橡皮止血带止血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500438"/>
            <a:ext cx="3455987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23963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．止血带止血法：</a:t>
            </a:r>
            <a:endParaRPr lang="en-US" altLang="zh-CN" smtClean="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24580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84A79F94-B883-4753-B3D6-86F28B9FEA7E}" type="slidenum">
              <a:rPr lang="en-US" altLang="zh-CN" smtClean="0"/>
              <a:pPr eaLnBrk="1" hangingPunct="1"/>
              <a:t>19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39750" y="2565400"/>
          <a:ext cx="7921625" cy="39862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32827"/>
                <a:gridCol w="3888798"/>
              </a:tblGrid>
              <a:tr h="4572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原理与方法</a:t>
                      </a:r>
                    </a:p>
                  </a:txBody>
                  <a:tcPr marL="68586" marR="68586" marT="0" marB="0"/>
                </a:tc>
              </a:tr>
              <a:tr h="35289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卡式止血带止血法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将涤纶松紧带绕肢体一圈，再将插入式自动锁卡插进活动锁紧开关内，一只手按住活动锁紧开关，另一只手紧拉涤纶松紧带，直至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止血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6" marR="68586" marT="0" marB="0"/>
                </a:tc>
              </a:tr>
            </a:tbl>
          </a:graphicData>
        </a:graphic>
      </p:graphicFrame>
      <p:pic>
        <p:nvPicPr>
          <p:cNvPr id="24592" name="Picture 2" descr="图15-10 卡式止血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573463"/>
            <a:ext cx="3311525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1619250" y="4076700"/>
            <a:ext cx="265113" cy="2905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en-US" altLang="zh-CN" sz="100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A</a:t>
            </a:r>
            <a:endParaRPr lang="zh-CN" altLang="zh-CN">
              <a:ea typeface="宋体" pitchFamily="2" charset="-122"/>
            </a:endParaRP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1619250" y="5373688"/>
            <a:ext cx="265113" cy="2889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en-US" altLang="zh-CN" sz="100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B</a:t>
            </a:r>
            <a:endParaRPr lang="zh-CN" altLang="zh-CN">
              <a:ea typeface="宋体" pitchFamily="2" charset="-122"/>
            </a:endParaRPr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2051050" y="5589588"/>
            <a:ext cx="265113" cy="239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en-US" altLang="zh-CN" sz="100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C</a:t>
            </a:r>
            <a:endParaRPr lang="zh-CN" altLang="zh-CN">
              <a:ea typeface="宋体" pitchFamily="2" charset="-122"/>
            </a:endParaRPr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3276600" y="4508500"/>
            <a:ext cx="265113" cy="2889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en-US" altLang="zh-CN" sz="1000">
                <a:solidFill>
                  <a:srgbClr val="FF0000"/>
                </a:solidFill>
                <a:latin typeface="Calibri" pitchFamily="34" charset="0"/>
                <a:ea typeface="宋体" pitchFamily="2" charset="-122"/>
              </a:rPr>
              <a:t>D</a:t>
            </a:r>
            <a:endParaRPr lang="zh-CN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7816850" cy="785813"/>
          </a:xfrm>
        </p:spPr>
        <p:txBody>
          <a:bodyPr/>
          <a:lstStyle/>
          <a:p>
            <a:pPr algn="ctr" eaLnBrk="1" hangingPunct="1"/>
            <a:r>
              <a:rPr lang="zh-CN" altLang="en-US" smtClean="0">
                <a:ea typeface="黑体" pitchFamily="2" charset="-122"/>
              </a:rPr>
              <a:t>目   录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1413" y="1988839"/>
            <a:ext cx="5616575" cy="3767435"/>
          </a:xfrm>
        </p:spPr>
        <p:txBody>
          <a:bodyPr/>
          <a:lstStyle/>
          <a:p>
            <a:pPr marL="711200" indent="-711200" algn="ctr" eaLnBrk="1" hangingPunct="1">
              <a:lnSpc>
                <a:spcPct val="200000"/>
              </a:lnSpc>
              <a:spcBef>
                <a:spcPct val="10000"/>
              </a:spcBef>
              <a:buSzPct val="70000"/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黑体" pitchFamily="2" charset="-122"/>
              </a:rPr>
              <a:t>外伤止血、包扎、固定及患者搬运技术</a:t>
            </a:r>
            <a:endParaRPr lang="en-US" altLang="zh-CN" sz="2400" dirty="0" smtClean="0">
              <a:solidFill>
                <a:schemeClr val="tx2"/>
              </a:solidFill>
              <a:ea typeface="黑体" pitchFamily="2" charset="-122"/>
            </a:endParaRPr>
          </a:p>
          <a:p>
            <a:pPr marL="711200" indent="-711200" algn="ctr" eaLnBrk="1" hangingPunct="1">
              <a:lnSpc>
                <a:spcPct val="200000"/>
              </a:lnSpc>
              <a:spcBef>
                <a:spcPct val="10000"/>
              </a:spcBef>
              <a:buSzPct val="70000"/>
              <a:buFont typeface="Wingdings" pitchFamily="2" charset="2"/>
              <a:buNone/>
            </a:pPr>
            <a:endParaRPr lang="en-US" altLang="zh-CN" sz="2400" dirty="0">
              <a:solidFill>
                <a:schemeClr val="tx2"/>
              </a:solidFill>
              <a:ea typeface="黑体" pitchFamily="2" charset="-122"/>
            </a:endParaRPr>
          </a:p>
          <a:p>
            <a:pPr marL="711200" indent="-711200" algn="ctr" eaLnBrk="1" hangingPunct="1">
              <a:lnSpc>
                <a:spcPct val="200000"/>
              </a:lnSpc>
              <a:spcBef>
                <a:spcPct val="10000"/>
              </a:spcBef>
              <a:buSzPct val="70000"/>
              <a:buFont typeface="Wingdings" pitchFamily="2" charset="2"/>
              <a:buNone/>
            </a:pPr>
            <a:endParaRPr lang="en-US" altLang="zh-CN" sz="2400" dirty="0" smtClean="0">
              <a:solidFill>
                <a:schemeClr val="tx2"/>
              </a:solidFill>
              <a:ea typeface="黑体" pitchFamily="2" charset="-122"/>
            </a:endParaRPr>
          </a:p>
          <a:p>
            <a:pPr marL="711200" indent="-711200" algn="ctr" eaLnBrk="1" hangingPunct="1">
              <a:lnSpc>
                <a:spcPct val="200000"/>
              </a:lnSpc>
              <a:spcBef>
                <a:spcPct val="10000"/>
              </a:spcBef>
              <a:buSzPct val="70000"/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黑体" pitchFamily="2" charset="-122"/>
              </a:rPr>
              <a:t>多发伤患者的护理</a:t>
            </a:r>
            <a:endParaRPr lang="en-US" altLang="zh-CN" sz="2400" dirty="0" smtClean="0">
              <a:solidFill>
                <a:schemeClr val="tx2"/>
              </a:solidFill>
              <a:ea typeface="黑体" pitchFamily="2" charset="-122"/>
            </a:endParaRPr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1819275" y="2219325"/>
            <a:ext cx="688975" cy="593725"/>
            <a:chOff x="1110" y="2656"/>
            <a:chExt cx="1549" cy="1351"/>
          </a:xfrm>
        </p:grpSpPr>
        <p:sp>
          <p:nvSpPr>
            <p:cNvPr id="4107" name="AutoShape 5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CCFFCC"/>
                </a:gs>
                <a:gs pos="100000">
                  <a:srgbClr val="5E765E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8" name="AutoShape 6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CCFFCC"/>
                </a:gs>
                <a:gs pos="100000">
                  <a:srgbClr val="5E765E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9" name="AutoShape 7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CCFFCC"/>
                </a:gs>
                <a:gs pos="100000">
                  <a:srgbClr val="5E765E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4101" name="Text Box 8"/>
          <p:cNvSpPr txBox="1">
            <a:spLocks noChangeArrowheads="1"/>
          </p:cNvSpPr>
          <p:nvPr/>
        </p:nvSpPr>
        <p:spPr bwMode="gray">
          <a:xfrm>
            <a:off x="1979613" y="2276475"/>
            <a:ext cx="338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</a:t>
            </a:r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gray">
          <a:xfrm>
            <a:off x="1881266" y="4493046"/>
            <a:ext cx="687388" cy="593725"/>
          </a:xfrm>
          <a:prstGeom prst="hexagon">
            <a:avLst>
              <a:gd name="adj" fmla="val 28944"/>
              <a:gd name="vf" fmla="val 11547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  <a:ea typeface="宋体" pitchFamily="2" charset="-122"/>
            </a:endParaRPr>
          </a:p>
        </p:txBody>
      </p:sp>
      <p:sp>
        <p:nvSpPr>
          <p:cNvPr id="4103" name="Text Box 10"/>
          <p:cNvSpPr txBox="1">
            <a:spLocks noChangeArrowheads="1"/>
          </p:cNvSpPr>
          <p:nvPr/>
        </p:nvSpPr>
        <p:spPr bwMode="gray">
          <a:xfrm>
            <a:off x="2016204" y="4575596"/>
            <a:ext cx="354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</a:t>
            </a:r>
          </a:p>
        </p:txBody>
      </p:sp>
      <p:sp>
        <p:nvSpPr>
          <p:cNvPr id="4104" name="Text Box 15"/>
          <p:cNvSpPr txBox="1">
            <a:spLocks noChangeArrowheads="1"/>
          </p:cNvSpPr>
          <p:nvPr/>
        </p:nvSpPr>
        <p:spPr bwMode="gray">
          <a:xfrm>
            <a:off x="1971675" y="3825875"/>
            <a:ext cx="352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</a:t>
            </a:r>
          </a:p>
        </p:txBody>
      </p:sp>
      <p:sp>
        <p:nvSpPr>
          <p:cNvPr id="2" name="Line 18"/>
          <p:cNvSpPr>
            <a:spLocks noChangeShapeType="1"/>
          </p:cNvSpPr>
          <p:nvPr/>
        </p:nvSpPr>
        <p:spPr bwMode="auto">
          <a:xfrm flipV="1">
            <a:off x="2555874" y="2733675"/>
            <a:ext cx="5832549" cy="47625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6" name="Line 19"/>
          <p:cNvSpPr>
            <a:spLocks noChangeShapeType="1"/>
          </p:cNvSpPr>
          <p:nvPr/>
        </p:nvSpPr>
        <p:spPr bwMode="auto">
          <a:xfrm flipV="1">
            <a:off x="2617865" y="5032796"/>
            <a:ext cx="5770557" cy="52388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23963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．止血带止血法：</a:t>
            </a:r>
            <a:endParaRPr lang="en-US" altLang="zh-CN" smtClean="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25604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712E12E-817B-40B3-A7ED-E4853AB6F875}" type="slidenum">
              <a:rPr lang="en-US" altLang="zh-CN" smtClean="0"/>
              <a:pPr eaLnBrk="1" hangingPunct="1"/>
              <a:t>20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39750" y="2565400"/>
          <a:ext cx="7921625" cy="37449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32827"/>
                <a:gridCol w="3888798"/>
              </a:tblGrid>
              <a:tr h="4572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原理与方法</a:t>
                      </a:r>
                    </a:p>
                  </a:txBody>
                  <a:tcPr marL="68586" marR="68586" marT="0" marB="0"/>
                </a:tc>
              </a:tr>
              <a:tr h="32876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充气止血带止血法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将袖带绑在伤口近心端，抬高肢体，充气并保持所需压力。充气止血带止血压力，成人上肢为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33.3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40.0kPa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250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300mmHg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），下肢为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40.0~66.7kPa (300~500 mmHg)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。为防止松动，可外加绷带绑紧一圈固定。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6" marR="68586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23963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止血带止血法：</a:t>
            </a:r>
            <a:r>
              <a:rPr lang="zh-CN" altLang="en-US" smtClean="0">
                <a:solidFill>
                  <a:srgbClr val="FF0000"/>
                </a:solidFill>
                <a:ea typeface="宋体" pitchFamily="2" charset="-122"/>
              </a:rPr>
              <a:t>注意事项</a:t>
            </a:r>
            <a:endParaRPr lang="en-US" altLang="zh-CN" smtClean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628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084A473-EB38-48F6-9E80-A030F7371081}" type="slidenum">
              <a:rPr lang="en-US" altLang="zh-CN" smtClean="0"/>
              <a:pPr eaLnBrk="1" hangingPunct="1"/>
              <a:t>21</a:t>
            </a:fld>
            <a:endParaRPr lang="en-US" altLang="zh-CN" dirty="0" smtClean="0"/>
          </a:p>
        </p:txBody>
      </p:sp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323850" y="2420938"/>
            <a:ext cx="8280400" cy="389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①正确选择位置：止血带应扎在伤口的近心端。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②保护局部皮肤：皮肤与止血带之间要加衬垫。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③压力适当：以远端动脉搏动刚好消失为准。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④严格掌握时间：止血带止血时间不能</a:t>
            </a:r>
            <a:r>
              <a:rPr lang="zh-CN" altLang="en-US" sz="24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超过</a:t>
            </a:r>
            <a:r>
              <a:rPr lang="en-US" altLang="zh-CN" sz="24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4h</a:t>
            </a:r>
            <a:r>
              <a:rPr lang="zh-CN" altLang="en-US" sz="24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，</a:t>
            </a:r>
            <a:r>
              <a:rPr lang="zh-CN" altLang="en-US" sz="24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期间每隔</a:t>
            </a:r>
            <a:r>
              <a:rPr lang="en-US" altLang="zh-CN" sz="24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1h</a:t>
            </a:r>
            <a:r>
              <a:rPr lang="zh-CN" altLang="en-US" sz="24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放松</a:t>
            </a:r>
            <a:r>
              <a:rPr lang="en-US" altLang="zh-CN" sz="24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1</a:t>
            </a:r>
            <a:r>
              <a:rPr lang="zh-CN" altLang="en-US" sz="24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～</a:t>
            </a:r>
            <a:r>
              <a:rPr lang="en-US" altLang="zh-CN" sz="24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2min</a:t>
            </a:r>
            <a:r>
              <a:rPr lang="zh-CN" altLang="en-US" sz="24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。</a:t>
            </a:r>
            <a:endParaRPr lang="zh-CN" altLang="en-US" sz="2400" b="1" dirty="0">
              <a:solidFill>
                <a:schemeClr val="tx2"/>
              </a:solidFill>
              <a:latin typeface="Verdana" pitchFamily="34" charset="0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⑤明确标记</a:t>
            </a:r>
            <a:r>
              <a:rPr lang="zh-CN" altLang="en-US" sz="24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：必须在伤员衣服或其他明显位置做明显标记，标明开始使用止血带日期、时间和部位。</a:t>
            </a:r>
            <a:endParaRPr lang="zh-CN" altLang="en-US" sz="2400" b="1" dirty="0">
              <a:solidFill>
                <a:schemeClr val="tx2"/>
              </a:solidFill>
              <a:latin typeface="Verdana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4608513"/>
          </a:xfrm>
        </p:spPr>
        <p:txBody>
          <a:bodyPr/>
          <a:lstStyle/>
          <a:p>
            <a:r>
              <a:rPr lang="zh-CN" altLang="en-US" sz="3200" dirty="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pitchFamily="2" charset="-122"/>
              </a:rPr>
              <a:t>3</a:t>
            </a: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．加压包扎法 ：</a:t>
            </a:r>
            <a:endParaRPr lang="en-US" altLang="zh-CN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ea typeface="宋体" pitchFamily="2" charset="-122"/>
              </a:rPr>
              <a:t>是最简单、有效的临时止血方法。</a:t>
            </a:r>
            <a:endParaRPr lang="en-US" altLang="zh-CN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ea typeface="宋体" pitchFamily="2" charset="-122"/>
              </a:rPr>
              <a:t>一般用于较小创口的小动脉，中、小静脉或毛细血管出血。</a:t>
            </a:r>
            <a:endParaRPr lang="en-US" altLang="zh-CN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ea typeface="宋体" pitchFamily="2" charset="-122"/>
              </a:rPr>
              <a:t>创伤局部用生理盐水冲洗、消毒，用无菌敷料覆盖，再用绷带或叠成带状的三角巾以适当压力包扎，包扎后抬高伤肢，增加静脉回流和减少出血。</a:t>
            </a:r>
          </a:p>
        </p:txBody>
      </p:sp>
      <p:sp>
        <p:nvSpPr>
          <p:cNvPr id="27652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41EE948-3C6E-4483-A327-3E860007099B}" type="slidenum">
              <a:rPr lang="en-US" altLang="zh-CN" smtClean="0"/>
              <a:pPr eaLnBrk="1" hangingPunct="1"/>
              <a:t>22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3311525"/>
          </a:xfrm>
        </p:spPr>
        <p:txBody>
          <a:bodyPr/>
          <a:lstStyle/>
          <a:p>
            <a:r>
              <a:rPr lang="zh-CN" altLang="en-US" sz="3200" dirty="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pitchFamily="2" charset="-122"/>
              </a:rPr>
              <a:t>4</a:t>
            </a: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．填塞止血法  </a:t>
            </a:r>
            <a:endParaRPr lang="en-US" altLang="zh-CN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</a:rPr>
              <a:t>用无菌敷料填塞伤口，外加敷料，再用绷带、三角巾加压包扎。</a:t>
            </a:r>
            <a:endParaRPr lang="en-US" altLang="zh-CN" sz="2800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</a:rPr>
              <a:t>此方法适用于腋窝、肩部和大腿根部出血。</a:t>
            </a:r>
            <a:endParaRPr lang="en-US" altLang="zh-CN" sz="2800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</a:rPr>
              <a:t>取出填塞敷料时易引起再次出血，应尽快手术处理。</a:t>
            </a:r>
          </a:p>
        </p:txBody>
      </p:sp>
      <p:sp>
        <p:nvSpPr>
          <p:cNvPr id="28676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7360BDF-DF7C-40DF-93DD-F2D3A258023F}" type="slidenum">
              <a:rPr lang="en-US" altLang="zh-CN" smtClean="0"/>
              <a:pPr eaLnBrk="1" hangingPunct="1"/>
              <a:t>23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24" y="1196975"/>
            <a:ext cx="8892480" cy="4176713"/>
          </a:xfrm>
        </p:spPr>
        <p:txBody>
          <a:bodyPr/>
          <a:lstStyle/>
          <a:p>
            <a:r>
              <a:rPr lang="zh-CN" altLang="en-US" sz="3200" dirty="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pitchFamily="2" charset="-122"/>
              </a:rPr>
              <a:t>5</a:t>
            </a: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．屈曲关节加垫止血法  </a:t>
            </a:r>
            <a:endParaRPr lang="en-US" altLang="zh-CN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</a:rPr>
              <a:t>适用于没有发生骨折的前臂和小腿出血时的止血。</a:t>
            </a:r>
            <a:endParaRPr lang="en-US" altLang="zh-CN" sz="2800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</a:rPr>
              <a:t>前臂出血时，在肘窝处加垫、屈肘；小腿出血时，在腘窝下加垫，屈膝。</a:t>
            </a:r>
            <a:endParaRPr lang="en-US" altLang="zh-CN" sz="2800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</a:rPr>
              <a:t>但此法对伤员造成的痛苦较大，且易造成神经、血管损伤，故不作为首选。</a:t>
            </a:r>
          </a:p>
        </p:txBody>
      </p:sp>
      <p:sp>
        <p:nvSpPr>
          <p:cNvPr id="29700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D8EEF41-3263-4755-80E4-6A9C4B189D2F}" type="slidenum">
              <a:rPr lang="en-US" altLang="zh-CN" smtClean="0"/>
              <a:pPr eaLnBrk="1" hangingPunct="1"/>
              <a:t>24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30723" name="TextBox 8"/>
          <p:cNvSpPr txBox="1">
            <a:spLocks noChangeArrowheads="1"/>
          </p:cNvSpPr>
          <p:nvPr/>
        </p:nvSpPr>
        <p:spPr bwMode="auto">
          <a:xfrm>
            <a:off x="683568" y="1844675"/>
            <a:ext cx="792088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457200" indent="-45720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Verdana" pitchFamily="34" charset="0"/>
                <a:ea typeface="宋体" pitchFamily="2" charset="-122"/>
              </a:rPr>
              <a:t>包扎</a:t>
            </a:r>
            <a:r>
              <a:rPr lang="zh-CN" altLang="en-US" sz="28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具有保护创面，压迫止血，固定骨折、关节和敷料，局部用药及减轻疼痛等作用。</a:t>
            </a:r>
            <a:endParaRPr lang="en-US" altLang="zh-CN" sz="2800" b="1" dirty="0" smtClean="0">
              <a:solidFill>
                <a:schemeClr val="tx2"/>
              </a:solidFill>
              <a:latin typeface="Verdana" pitchFamily="34" charset="0"/>
              <a:ea typeface="宋体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要及时包扎伤口。</a:t>
            </a:r>
            <a:endParaRPr lang="en-US" altLang="zh-CN" sz="2800" b="1" dirty="0" smtClean="0">
              <a:solidFill>
                <a:schemeClr val="tx2"/>
              </a:solidFill>
              <a:latin typeface="Verdana" pitchFamily="34" charset="0"/>
              <a:ea typeface="宋体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包扎时应全部覆盖伤口，尽可能做到无菌操作。</a:t>
            </a:r>
            <a:endParaRPr lang="en-US" altLang="zh-CN" sz="2800" b="1" dirty="0" smtClean="0">
              <a:solidFill>
                <a:schemeClr val="tx2"/>
              </a:solidFill>
              <a:latin typeface="Verdana" pitchFamily="34" charset="0"/>
              <a:ea typeface="宋体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包扎最常使用的材料是绷带、三角巾和多头带。如现场急救，可就地取材，如清洁的毛巾、手绢、衣服等。</a:t>
            </a:r>
            <a:endParaRPr lang="zh-CN" altLang="en-US" sz="2800" b="1" dirty="0">
              <a:solidFill>
                <a:schemeClr val="tx2"/>
              </a:solidFill>
              <a:latin typeface="Verdana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31747" name="Rectangle 3"/>
          <p:cNvSpPr txBox="1">
            <a:spLocks noChangeArrowheads="1"/>
          </p:cNvSpPr>
          <p:nvPr/>
        </p:nvSpPr>
        <p:spPr bwMode="auto">
          <a:xfrm>
            <a:off x="323850" y="1341438"/>
            <a:ext cx="8820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zh-CN" altLang="en-US" sz="2800" b="1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绷带包扎法：</a:t>
            </a:r>
            <a:r>
              <a:rPr lang="zh-CN" altLang="en-US" sz="2800" b="1">
                <a:solidFill>
                  <a:schemeClr val="tx2"/>
                </a:solidFill>
                <a:ea typeface="宋体" pitchFamily="2" charset="-122"/>
              </a:rPr>
              <a:t>常用绷带包扎法</a:t>
            </a:r>
            <a:endParaRPr lang="zh-CN" altLang="en-US" sz="2800" b="1">
              <a:solidFill>
                <a:schemeClr val="tx2"/>
              </a:solidFill>
              <a:latin typeface="Verdana" pitchFamily="34" charset="0"/>
              <a:ea typeface="宋体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sz="2800" b="1">
              <a:solidFill>
                <a:schemeClr val="accent1"/>
              </a:solidFill>
              <a:latin typeface="Verdana" pitchFamily="34" charset="0"/>
              <a:ea typeface="宋体" pitchFamily="2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07950" y="2133600"/>
          <a:ext cx="8964613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52594"/>
                <a:gridCol w="4212019"/>
              </a:tblGrid>
              <a:tr h="3969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方法</a:t>
                      </a:r>
                    </a:p>
                  </a:txBody>
                  <a:tcPr marL="68581" marR="68581" marT="0" marB="0"/>
                </a:tc>
              </a:tr>
              <a:tr h="35533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环形包扎法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绷带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环绕数周，每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周重叠盖住前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周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。第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周缠绕稍呈斜状，至第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周开始作环形，并将第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周斜出一角压于环形圈内，缠绕结束将尾端撕开两头打结或用胶布将尾端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固定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endParaRPr lang="en-US" altLang="zh-CN" sz="2000" kern="100" dirty="0" smtClean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适用于肢体粗细相等的部位，如额、颈、腕部、四肢、或胸、腹、腰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pic>
        <p:nvPicPr>
          <p:cNvPr id="31759" name="Picture 2" descr="图15-11-A 绷带环形包扎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141663"/>
            <a:ext cx="3744912" cy="279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32771" name="Rectangle 3"/>
          <p:cNvSpPr txBox="1">
            <a:spLocks noChangeArrowheads="1"/>
          </p:cNvSpPr>
          <p:nvPr/>
        </p:nvSpPr>
        <p:spPr bwMode="auto">
          <a:xfrm>
            <a:off x="323850" y="1196975"/>
            <a:ext cx="88201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zh-CN" altLang="en-US" sz="2800" b="1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绷带包扎法：</a:t>
            </a:r>
            <a:r>
              <a:rPr lang="zh-CN" altLang="en-US" sz="2800" b="1">
                <a:solidFill>
                  <a:schemeClr val="tx2"/>
                </a:solidFill>
                <a:ea typeface="宋体" pitchFamily="2" charset="-122"/>
              </a:rPr>
              <a:t>常用绷带包扎法</a:t>
            </a:r>
            <a:endParaRPr lang="zh-CN" altLang="en-US" sz="2800" b="1">
              <a:solidFill>
                <a:schemeClr val="tx2"/>
              </a:solidFill>
              <a:latin typeface="Verdana" pitchFamily="34" charset="0"/>
              <a:ea typeface="宋体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sz="2800" b="1">
              <a:solidFill>
                <a:schemeClr val="accent1"/>
              </a:solidFill>
              <a:latin typeface="Verdana" pitchFamily="34" charset="0"/>
              <a:ea typeface="宋体" pitchFamily="2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19081320"/>
              </p:ext>
            </p:extLst>
          </p:nvPr>
        </p:nvGraphicFramePr>
        <p:xfrm>
          <a:off x="144463" y="1989138"/>
          <a:ext cx="8964612" cy="45456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60099"/>
                <a:gridCol w="4104513"/>
              </a:tblGrid>
              <a:tr h="5566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方法</a:t>
                      </a:r>
                    </a:p>
                  </a:txBody>
                  <a:tcPr marL="68581" marR="68581" marT="0" marB="0"/>
                </a:tc>
              </a:tr>
              <a:tr h="18193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蛇形包扎法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先将绷带以环形法缠绕数周，然后以绷带宽度为间隔，斜行向上缠绕，各周互不遮盖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endParaRPr lang="en-US" altLang="zh-CN" sz="2000" kern="100" dirty="0" smtClean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适用于夹板固定。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21602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螺旋形包扎法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先按环形法缠绕数圈固定，然后向上缠绕，每周盖住前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周的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1/3〜2/3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endParaRPr lang="en-US" altLang="zh-CN" sz="2000" kern="100" dirty="0" smtClean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适用于直径基本相同的部位，如上臂、大腿、手指、躯干等。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pic>
        <p:nvPicPr>
          <p:cNvPr id="32786" name="Picture 4" descr="图15-12 绷带螺旋包扎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869160"/>
            <a:ext cx="3019425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33795" name="Rectangle 3"/>
          <p:cNvSpPr txBox="1">
            <a:spLocks noChangeArrowheads="1"/>
          </p:cNvSpPr>
          <p:nvPr/>
        </p:nvSpPr>
        <p:spPr bwMode="auto">
          <a:xfrm>
            <a:off x="323850" y="1268413"/>
            <a:ext cx="88201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zh-CN" altLang="en-US" sz="2800" b="1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绷带包扎法：常用绷带包扎法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sz="2800" b="1">
              <a:solidFill>
                <a:schemeClr val="accent1"/>
              </a:solidFill>
              <a:latin typeface="Verdana" pitchFamily="34" charset="0"/>
              <a:ea typeface="宋体" pitchFamily="2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59229261"/>
              </p:ext>
            </p:extLst>
          </p:nvPr>
        </p:nvGraphicFramePr>
        <p:xfrm>
          <a:off x="144463" y="1989138"/>
          <a:ext cx="8964612" cy="45656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8000"/>
                <a:gridCol w="4896612"/>
              </a:tblGrid>
              <a:tr h="5566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方法</a:t>
                      </a:r>
                    </a:p>
                  </a:txBody>
                  <a:tcPr marL="68581" marR="68581" marT="0" marB="0"/>
                </a:tc>
              </a:tr>
              <a:tr h="21799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”字形包扎法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将绷带在关节的上下由下而上再由上而下成为“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”字形的缠绕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endParaRPr lang="en-US" altLang="zh-CN" sz="2000" kern="100" dirty="0" smtClean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主要用于肘、踝、肩、膝等处。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18290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螺旋反折包扎法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将绷带由下而上作螺旋状缠绕，每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周均向下反折，盖住前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周的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1/3〜2/3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，每周反折位置一致，反折位置应避开伤口或骨隆突。</a:t>
                      </a:r>
                      <a:endParaRPr lang="en-US" altLang="zh-CN" sz="2000" kern="100" dirty="0" smtClean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用于粗细不等的四肢，如前臂、小腿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pic>
        <p:nvPicPr>
          <p:cNvPr id="33810" name="Picture 2" descr="图15-13 绷带八字包扎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997200"/>
            <a:ext cx="3024188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1" name="Picture 19" descr="图15-14 绷带螺旋反折包扎法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229225"/>
            <a:ext cx="2360612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34819" name="Rectangle 3"/>
          <p:cNvSpPr txBox="1">
            <a:spLocks noChangeArrowheads="1"/>
          </p:cNvSpPr>
          <p:nvPr/>
        </p:nvSpPr>
        <p:spPr bwMode="auto">
          <a:xfrm>
            <a:off x="323850" y="1268413"/>
            <a:ext cx="88201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zh-CN" altLang="en-US" sz="2800" b="1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绷带包扎法：常用绷带包扎法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sz="2800" b="1">
              <a:solidFill>
                <a:schemeClr val="accent1"/>
              </a:solidFill>
              <a:latin typeface="Verdana" pitchFamily="34" charset="0"/>
              <a:ea typeface="宋体" pitchFamily="2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44463" y="1989138"/>
          <a:ext cx="8964612" cy="28432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8000"/>
                <a:gridCol w="4896612"/>
              </a:tblGrid>
              <a:tr h="556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方法</a:t>
                      </a:r>
                    </a:p>
                  </a:txBody>
                  <a:tcPr marL="68581" marR="68581" marT="0" marB="0"/>
                </a:tc>
              </a:tr>
              <a:tr h="22865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回返包扎法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先将绷带以环形缠绕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2〜3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周，后由助手固定绷带，再将绷带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90°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反折，经过残端，达环形包扎处再向回反折，如此反复包扎并逐渐向两侧扩展，每次遮盖上周的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1/3 〜1/2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，直至包住整个残端。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smtClean="0">
                <a:ea typeface="宋体" pitchFamily="2" charset="-122"/>
              </a:rPr>
              <a:t>学习目标</a:t>
            </a:r>
            <a:endParaRPr lang="zh-CN" altLang="en-US" smtClean="0">
              <a:ea typeface="宋体" pitchFamily="2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1" y="1196753"/>
            <a:ext cx="8640960" cy="4608736"/>
          </a:xfrm>
        </p:spPr>
        <p:txBody>
          <a:bodyPr/>
          <a:lstStyle/>
          <a:p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识记：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 sz="2000" dirty="0" smtClean="0">
                <a:solidFill>
                  <a:schemeClr val="tx2"/>
                </a:solidFill>
                <a:ea typeface="宋体" pitchFamily="2" charset="-122"/>
              </a:rPr>
              <a:t>．列举各种止血、包扎、固定、搬运方法。</a:t>
            </a:r>
            <a:endParaRPr lang="en-US" altLang="zh-CN" sz="20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z="2000" dirty="0" smtClean="0">
                <a:solidFill>
                  <a:schemeClr val="tx2"/>
                </a:solidFill>
                <a:ea typeface="宋体" pitchFamily="2" charset="-122"/>
              </a:rPr>
              <a:t>．列举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CRASHPLAN</a:t>
            </a:r>
            <a:r>
              <a:rPr lang="zh-CN" altLang="en-US" sz="2000" dirty="0" smtClean="0">
                <a:solidFill>
                  <a:schemeClr val="tx2"/>
                </a:solidFill>
                <a:ea typeface="宋体" pitchFamily="2" charset="-122"/>
              </a:rPr>
              <a:t>的评估要点。</a:t>
            </a:r>
            <a:endParaRPr lang="en-US" altLang="zh-CN" sz="20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/>
                </a:solidFill>
                <a:ea typeface="宋体" pitchFamily="2" charset="-122"/>
              </a:rPr>
              <a:t>理解：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 sz="2000" dirty="0">
                <a:solidFill>
                  <a:schemeClr val="tx2"/>
                </a:solidFill>
                <a:ea typeface="宋体" pitchFamily="2" charset="-122"/>
              </a:rPr>
              <a:t>．比较不同包扎、固定方法的使用范围。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z="2000" dirty="0">
                <a:solidFill>
                  <a:schemeClr val="tx2"/>
                </a:solidFill>
                <a:ea typeface="宋体" pitchFamily="2" charset="-122"/>
              </a:rPr>
              <a:t>．理解止血带止血、包扎、固定、搬运的注意事项</a:t>
            </a:r>
            <a:r>
              <a:rPr lang="zh-CN" altLang="en-US" sz="2000" dirty="0" smtClean="0">
                <a:solidFill>
                  <a:schemeClr val="tx2"/>
                </a:solidFill>
                <a:ea typeface="宋体" pitchFamily="2" charset="-122"/>
              </a:rPr>
              <a:t>。</a:t>
            </a:r>
            <a:endParaRPr lang="en-US" altLang="zh-CN" sz="20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/>
                </a:solidFill>
                <a:ea typeface="宋体" pitchFamily="2" charset="-122"/>
              </a:rPr>
              <a:t>运用：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 sz="2000" dirty="0">
                <a:solidFill>
                  <a:schemeClr val="tx2"/>
                </a:solidFill>
                <a:ea typeface="宋体" pitchFamily="2" charset="-122"/>
              </a:rPr>
              <a:t>．实施止血、包扎、固定、搬运等方法。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z="2000" dirty="0">
                <a:solidFill>
                  <a:schemeClr val="tx2"/>
                </a:solidFill>
                <a:ea typeface="宋体" pitchFamily="2" charset="-122"/>
              </a:rPr>
              <a:t>．评估多发伤伤员的伤情，正确实施救护措施。</a:t>
            </a:r>
          </a:p>
          <a:p>
            <a:pPr>
              <a:lnSpc>
                <a:spcPct val="150000"/>
              </a:lnSpc>
              <a:buNone/>
            </a:pPr>
            <a:endParaRPr lang="zh-CN" altLang="en-US" sz="2000" dirty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zh-CN" dirty="0" smtClean="0">
              <a:solidFill>
                <a:schemeClr val="tx2"/>
              </a:solidFill>
              <a:ea typeface="宋体" pitchFamily="2" charset="-122"/>
            </a:endParaRPr>
          </a:p>
          <a:p>
            <a:endParaRPr lang="en-US" altLang="zh-CN" dirty="0" smtClean="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5124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A821248-85A6-49FF-B9CB-E078AA3A6FA2}" type="slidenum">
              <a:rPr lang="en-US" altLang="zh-CN" smtClean="0"/>
              <a:pPr eaLnBrk="1" hangingPunct="1"/>
              <a:t>3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35843" name="Rectangle 3"/>
          <p:cNvSpPr txBox="1">
            <a:spLocks noChangeArrowheads="1"/>
          </p:cNvSpPr>
          <p:nvPr/>
        </p:nvSpPr>
        <p:spPr bwMode="auto">
          <a:xfrm>
            <a:off x="323850" y="1196975"/>
            <a:ext cx="882015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zh-CN" altLang="en-US" sz="2800" b="1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绷带包扎法：</a:t>
            </a:r>
            <a:r>
              <a:rPr lang="zh-CN" altLang="en-US" sz="2800" b="1">
                <a:solidFill>
                  <a:srgbClr val="FF0000"/>
                </a:solidFill>
                <a:latin typeface="Verdana" pitchFamily="34" charset="0"/>
                <a:ea typeface="宋体" pitchFamily="2" charset="-122"/>
              </a:rPr>
              <a:t>注意事项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sz="2800" b="1">
              <a:solidFill>
                <a:schemeClr val="accent1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35844" name="TextBox 5"/>
          <p:cNvSpPr txBox="1">
            <a:spLocks noChangeArrowheads="1"/>
          </p:cNvSpPr>
          <p:nvPr/>
        </p:nvSpPr>
        <p:spPr bwMode="auto">
          <a:xfrm>
            <a:off x="368513" y="1988840"/>
            <a:ext cx="8280400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1.</a:t>
            </a:r>
            <a:r>
              <a:rPr lang="zh-CN" altLang="en-US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包扎前须进行创面的清理、消毒。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2.</a:t>
            </a:r>
            <a:r>
              <a:rPr lang="zh-CN" altLang="en-US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包扎前评估伤口</a:t>
            </a:r>
            <a:r>
              <a:rPr lang="zh-CN" altLang="en-US" sz="22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，避免</a:t>
            </a:r>
            <a:r>
              <a:rPr lang="zh-CN" altLang="en-US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使用潮湿</a:t>
            </a:r>
            <a:r>
              <a:rPr lang="zh-CN" altLang="en-US" sz="22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绷带。</a:t>
            </a:r>
            <a:endParaRPr lang="zh-CN" altLang="en-US" sz="2200" b="1" dirty="0">
              <a:solidFill>
                <a:schemeClr val="tx2"/>
              </a:solidFill>
              <a:latin typeface="Verdana" pitchFamily="34" charset="0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3</a:t>
            </a:r>
            <a:r>
              <a:rPr lang="en-US" altLang="zh-CN" sz="22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.</a:t>
            </a:r>
            <a:r>
              <a:rPr lang="zh-CN" altLang="en-US" sz="22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 包扎</a:t>
            </a:r>
            <a:r>
              <a:rPr lang="zh-CN" altLang="en-US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肢体保持功能位，骨隆起处应加衬垫。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4</a:t>
            </a:r>
            <a:r>
              <a:rPr lang="en-US" altLang="zh-CN" sz="22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.</a:t>
            </a:r>
            <a:r>
              <a:rPr lang="zh-CN" altLang="en-US" sz="22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 从</a:t>
            </a:r>
            <a:r>
              <a:rPr lang="zh-CN" altLang="en-US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下向上、从左向右、从远心端向近心</a:t>
            </a:r>
            <a:r>
              <a:rPr lang="zh-CN" altLang="en-US" sz="22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端包扎，</a:t>
            </a:r>
            <a:r>
              <a:rPr lang="zh-CN" altLang="en-US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固定绷带打结时避开伤口处、受压处、摩擦处和骨隆</a:t>
            </a:r>
            <a:r>
              <a:rPr lang="zh-CN" altLang="en-US" sz="2200" b="1" dirty="0" smtClean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突。</a:t>
            </a:r>
            <a:endParaRPr lang="zh-CN" altLang="en-US" sz="2200" b="1" dirty="0">
              <a:solidFill>
                <a:schemeClr val="tx2"/>
              </a:solidFill>
              <a:latin typeface="Verdana" pitchFamily="34" charset="0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5.</a:t>
            </a:r>
            <a:r>
              <a:rPr lang="zh-CN" altLang="en-US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包扎牢固、松紧适度，观察肢体末端颜色、温度，以防血液循环障碍。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6.</a:t>
            </a:r>
            <a:r>
              <a:rPr lang="zh-CN" altLang="en-US" sz="22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解除绷带时应双手传递松解，如绷带被渗出物或分泌物渗透干涸，可剪开拆除。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914400" lvl="1" indent="-4572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Arial" pitchFamily="34" charset="0"/>
              <a:buChar char="•"/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制作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简单，使用方便、灵活，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是常用包扎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材料，可运用于身体各部位较大伤口的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包扎。</a:t>
            </a:r>
            <a:endParaRPr lang="en-US" altLang="zh-CN" sz="2800" b="1" kern="0" dirty="0" smtClean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914400" lvl="1" indent="-4572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Arial" pitchFamily="34" charset="0"/>
              <a:buChar char="•"/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根据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不同包扎部位，三角巾可折成条带状、燕尾巾、连双燕尾巾等形状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。</a:t>
            </a:r>
            <a:endParaRPr lang="en-US" altLang="zh-CN" sz="2800" b="1" kern="0" dirty="0" smtClean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914400" lvl="1" indent="-4572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Arial" pitchFamily="34" charset="0"/>
              <a:buChar char="•"/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包扎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时要迅速、敏捷、准确，且动作要轻，以免增加伤口的疼痛和流血，包扎既要牢固，又要松紧适宜。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三角巾包扎法：头面部三角巾包扎法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68313" y="1916113"/>
          <a:ext cx="8351837" cy="4392612"/>
        </p:xfrm>
        <a:graphic>
          <a:graphicData uri="http://schemas.openxmlformats.org/drawingml/2006/table">
            <a:tbl>
              <a:tblPr/>
              <a:tblGrid>
                <a:gridCol w="3887787"/>
                <a:gridCol w="2087563"/>
                <a:gridCol w="23764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名称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三角巾折叠方法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包扎方法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6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头顶部包扎法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将三角巾底边向上反</a:t>
                      </a: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折</a:t>
                      </a:r>
                      <a:r>
                        <a:rPr kumimoji="0" lang="zh-TW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</a:t>
                      </a: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itchFamily="2" charset="-122"/>
                          <a:ea typeface="MS Mincho" pitchFamily="49" charset="-128"/>
                          <a:cs typeface="Times New Roman" pitchFamily="18" charset="0"/>
                        </a:rPr>
                        <a:t>〜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5cm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将三角巾长边正中放在前额与眉平齐，顶角越过头顶拉向枕后，将两底角经两耳上方绕至枕后交叉，压住顶角，交叉后再经耳上到前额打结固定，后将顶角向上反折塞入底边内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906" name="Picture 2" descr="图15-15-A  三角巾头顶部包扎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573463"/>
            <a:ext cx="2692400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7" name="Picture 3" descr="图15-15-B  三角巾头顶部包扎法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554413"/>
            <a:ext cx="2592387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三角巾包扎法：头面部三角巾包扎法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68313" y="1916113"/>
          <a:ext cx="8351837" cy="4392612"/>
        </p:xfrm>
        <a:graphic>
          <a:graphicData uri="http://schemas.openxmlformats.org/drawingml/2006/table">
            <a:tbl>
              <a:tblPr/>
              <a:tblGrid>
                <a:gridCol w="3887787"/>
                <a:gridCol w="2087563"/>
                <a:gridCol w="23764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名称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三角巾折叠方法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包扎方法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6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风帽式包扎法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将三角巾顶角、底边中点各打一结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将顶角结放于额前，底边结放在枕部下方，包住头部，两底角往面部拉紧，交叉包绕下颌，然后拉到枕后打结。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8930" name="Picture 2" descr="图15-16-A  三角巾风帽式包扎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789363"/>
            <a:ext cx="2692400" cy="246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1" name="Picture 3" descr="图15-16-B  三角巾风帽式包扎法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789363"/>
            <a:ext cx="2706687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三角巾包扎法：头面部三角巾包扎法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46854072"/>
              </p:ext>
            </p:extLst>
          </p:nvPr>
        </p:nvGraphicFramePr>
        <p:xfrm>
          <a:off x="338211" y="1844824"/>
          <a:ext cx="8640960" cy="45189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3055"/>
                <a:gridCol w="2194530"/>
                <a:gridCol w="4663375"/>
              </a:tblGrid>
              <a:tr h="4439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三角巾折叠方法</a:t>
                      </a: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包扎方法</a:t>
                      </a:r>
                    </a:p>
                  </a:txBody>
                  <a:tcPr marL="68577" marR="68577" marT="0" marB="0"/>
                </a:tc>
              </a:tr>
              <a:tr h="20256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面具式包扎法</a:t>
                      </a: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将三角巾顶角打结</a:t>
                      </a: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将三角巾顶角节置于头顶，三角巾套住面部，底边拉向枕部，并上提两底角，拉紧并交叉压住底边，再向前绕到颈前部打结，最后在眼、鼻、口对应位置各开一个小孔。</a:t>
                      </a:r>
                    </a:p>
                  </a:txBody>
                  <a:tcPr marL="68577" marR="68577" marT="0" marB="0"/>
                </a:tc>
              </a:tr>
              <a:tr h="1775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额部包扎法</a:t>
                      </a: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将三角巾折成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指宽的带状巾，留出顶角的带子</a:t>
                      </a: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将带状巾中央覆盖敷料处，两端环绕头部打结。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7" marR="68577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三角巾包扎法：头面部三角巾包扎法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438" y="1844675"/>
          <a:ext cx="9072562" cy="46910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8604"/>
                <a:gridCol w="2376147"/>
                <a:gridCol w="5147811"/>
              </a:tblGrid>
              <a:tr h="576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三角巾折叠方法</a:t>
                      </a: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包扎方法</a:t>
                      </a:r>
                    </a:p>
                  </a:txBody>
                  <a:tcPr marL="68577" marR="68577" marT="0" marB="0"/>
                </a:tc>
              </a:tr>
              <a:tr h="41149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眼部包扎法</a:t>
                      </a: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将三角巾折成</a:t>
                      </a:r>
                      <a:r>
                        <a:rPr lang="en-US" sz="2000" kern="10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指宽的带状巾</a:t>
                      </a:r>
                    </a:p>
                  </a:txBody>
                  <a:tcPr marL="68577" marR="6857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单眼包扎法：将带状巾斜放在眼部，将下侧较长的一端经枕后绕到额前压住上侧较短的一端后，再环绕头部到健侧颞部，与翻下的另一端打结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endParaRPr lang="en-US" altLang="zh-CN" sz="2000" kern="100" dirty="0" smtClean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双眼包扎法：将带状巾中央盖在一侧伤眼，下端从同侧耳下绕枕后，经对侧耳上至眉间上方压住上端继续绕头部到对侧耳前，将上端反折斜向下，盖住另一伤眼，再绕耳下与另一端在对侧耳上打结。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7" marR="68577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三角巾包扎法：头面部三角巾包扎法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4313" y="1916113"/>
          <a:ext cx="8748712" cy="4103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8544"/>
                <a:gridCol w="2376055"/>
                <a:gridCol w="4824113"/>
              </a:tblGrid>
              <a:tr h="5759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三角巾折叠方法</a:t>
                      </a: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包扎方法</a:t>
                      </a:r>
                    </a:p>
                  </a:txBody>
                  <a:tcPr marL="68574" marR="68574" marT="0" marB="0"/>
                </a:tc>
              </a:tr>
              <a:tr h="352773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耳部包扎法</a:t>
                      </a: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将三角巾折成</a:t>
                      </a:r>
                      <a:r>
                        <a:rPr lang="en-US" sz="2000" kern="10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指宽的带状巾</a:t>
                      </a: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单耳包扎法：将带状巾覆盖患耳，一端向下绕枕后、另一端经前额分别绕至健侧耳上，于头上打结。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双耳包扎法：将带状巾中部置于枕后，两端分别斜向上包住双耳，在前额交叉并向相反方向环绕头部打结。</a:t>
                      </a:r>
                    </a:p>
                  </a:txBody>
                  <a:tcPr marL="68574" marR="68574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三角巾包扎法：肩、胸（背）部三角巾包扎法 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21306705"/>
              </p:ext>
            </p:extLst>
          </p:nvPr>
        </p:nvGraphicFramePr>
        <p:xfrm>
          <a:off x="34925" y="1916113"/>
          <a:ext cx="9001125" cy="4691063"/>
        </p:xfrm>
        <a:graphic>
          <a:graphicData uri="http://schemas.openxmlformats.org/drawingml/2006/table">
            <a:tbl>
              <a:tblPr/>
              <a:tblGrid>
                <a:gridCol w="2303463"/>
                <a:gridCol w="2305050"/>
                <a:gridCol w="4392612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名称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三角巾折叠方法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包扎方法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90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肩部包扎法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将三角巾一底角掀起，折向三角巾的另一条边，形成鱼尾状。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单肩包扎法：将燕尾巾夹角朝上放在患侧肩上，燕尾巾底边包绕上臂上部后在上臂内侧打结，双侧燕尾角分別经背部和胸部拉向健侧，并在健侧腋下打结。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双肩包扎法：将燕尾巾夹角从背部向上对准后颈部，燕尾搭在双肩上，两燕尾角分別经双肩拉至腋下，并与两侧燕尾底角打结。</a:t>
                      </a:r>
                      <a:endParaRPr kumimoji="0" 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3026" name="Picture 2" descr="图15-17-A 三角巾单肩包扎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6338"/>
            <a:ext cx="2568575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7" name="Picture 3" descr="图15-17-B 三角巾单肩包扎法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716338"/>
            <a:ext cx="2376487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三角巾包扎法：肩、胸（背）部三角巾包扎法 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4925" y="1916113"/>
          <a:ext cx="9001125" cy="46101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4288"/>
                <a:gridCol w="2304288"/>
                <a:gridCol w="4392549"/>
              </a:tblGrid>
              <a:tr h="576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三角巾折叠方法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包扎方法</a:t>
                      </a:r>
                    </a:p>
                  </a:txBody>
                  <a:tcPr marL="68581" marR="68581" marT="0" marB="0"/>
                </a:tc>
              </a:tr>
              <a:tr h="2017009">
                <a:tc row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胸（背）部包扎法</a:t>
                      </a:r>
                      <a:endParaRPr lang="zh-CN" altLang="en-US" sz="2000" kern="100" dirty="0" smtClean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将三角巾充分展开</a:t>
                      </a:r>
                      <a:endParaRPr lang="zh-CN" altLang="en-US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将三角巾的底边向下，围绕胸部于背后与绕过患侧肩部的顶角带子一期在背后打结（背部包扎法与胸部包扎法方向相反）。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2017009"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200" kern="100" dirty="0">
                        <a:solidFill>
                          <a:schemeClr val="tx2"/>
                        </a:solidFill>
                        <a:latin typeface="宋体"/>
                        <a:ea typeface="宋体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将三角巾折成燕尾巾，底边稍微向上折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将燕尾巾夹角于胸前向上对准颈部，两燕尾角分搭在双肩上并拉至颈后打结，顶角带子经下胸部经背部绕至对侧腋下打结。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三角巾包扎法：腹部、臀部三角巾包扎法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950" y="1916113"/>
          <a:ext cx="9001125" cy="34559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306"/>
                <a:gridCol w="2304288"/>
                <a:gridCol w="4248531"/>
              </a:tblGrid>
              <a:tr h="5759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三角巾折叠方法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包扎方法</a:t>
                      </a:r>
                    </a:p>
                  </a:txBody>
                  <a:tcPr marL="68581" marR="68581" marT="0" marB="0"/>
                </a:tc>
              </a:tr>
              <a:tr h="287998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腹部包扎法或单侧臀包扎法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将三角巾底边折叠</a:t>
                      </a:r>
                      <a:r>
                        <a:rPr lang="en-US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10cm</a:t>
                      </a:r>
                      <a:endParaRPr lang="zh-CN" sz="2000" kern="10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将三角巾顶角朝下，底边折叠朝外，横放于脐部，拉紧两底角至腰背部打结，顶角经会阴拉至臀后方，与底角打结处连接。</a:t>
                      </a:r>
                    </a:p>
                  </a:txBody>
                  <a:tcPr marL="68581" marR="68581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6"/>
          <p:cNvSpPr>
            <a:spLocks noGrp="1"/>
          </p:cNvSpPr>
          <p:nvPr>
            <p:ph type="title"/>
          </p:nvPr>
        </p:nvSpPr>
        <p:spPr>
          <a:xfrm>
            <a:off x="-180975" y="2276475"/>
            <a:ext cx="9324975" cy="1728788"/>
          </a:xfrm>
        </p:spPr>
        <p:txBody>
          <a:bodyPr/>
          <a:lstStyle/>
          <a:p>
            <a:pPr algn="ctr"/>
            <a:r>
              <a:rPr lang="zh-CN" altLang="en-US" sz="4000" b="1" smtClean="0">
                <a:solidFill>
                  <a:schemeClr val="tx2"/>
                </a:solidFill>
                <a:ea typeface="宋体" pitchFamily="2" charset="-122"/>
              </a:rPr>
              <a:t>第一节  </a:t>
            </a:r>
            <a:r>
              <a:rPr lang="en-US" altLang="zh-CN" sz="4000" b="1" smtClean="0">
                <a:solidFill>
                  <a:schemeClr val="tx2"/>
                </a:solidFill>
                <a:ea typeface="宋体" pitchFamily="2" charset="-122"/>
              </a:rPr>
              <a:t/>
            </a:r>
            <a:br>
              <a:rPr lang="en-US" altLang="zh-CN" sz="4000" b="1" smtClean="0">
                <a:solidFill>
                  <a:schemeClr val="tx2"/>
                </a:solidFill>
                <a:ea typeface="宋体" pitchFamily="2" charset="-122"/>
              </a:rPr>
            </a:br>
            <a:r>
              <a:rPr lang="zh-CN" altLang="en-US" sz="4000" b="1" smtClean="0">
                <a:solidFill>
                  <a:schemeClr val="tx2"/>
                </a:solidFill>
                <a:ea typeface="宋体" pitchFamily="2" charset="-122"/>
              </a:rPr>
              <a:t>外伤止血、包扎、固定及患者搬运技术</a:t>
            </a:r>
          </a:p>
        </p:txBody>
      </p:sp>
      <p:sp>
        <p:nvSpPr>
          <p:cNvPr id="9219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8E60F47-8E1B-4CAE-9FDA-24F6A10C6F6D}" type="slidenum">
              <a:rPr lang="en-US" altLang="zh-CN" smtClean="0"/>
              <a:pPr eaLnBrk="1" hangingPunct="1"/>
              <a:t>4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三角巾包扎法：腹部、臀部三角巾包扎法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950" y="1916113"/>
          <a:ext cx="9001125" cy="43926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306"/>
                <a:gridCol w="3672459"/>
                <a:gridCol w="2880360"/>
              </a:tblGrid>
              <a:tr h="576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三角巾折叠方法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包扎方法</a:t>
                      </a:r>
                    </a:p>
                  </a:txBody>
                  <a:tcPr marL="68581" marR="68581" marT="0" marB="0"/>
                </a:tc>
              </a:tr>
              <a:tr h="38165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双侧臀部包扎法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将两块三角巾顶角连接，形成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蝴蝶巾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将蝶形巾顶角打结处放在腰骶部，底边的各一端在腹部打结，另一端则由大腿后方经大腿内侧绕向前与底边打结。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pic>
        <p:nvPicPr>
          <p:cNvPr id="46098" name="Picture 2" descr="图15-18-A  三角巾双侧臀部包扎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57563"/>
            <a:ext cx="2713037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9" name="Picture 3" descr="图15-18-B  三角巾双侧臀部包扎法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357563"/>
            <a:ext cx="233997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三角巾包扎法：四肢三角巾包扎法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950" y="1916113"/>
          <a:ext cx="9001125" cy="3460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4243"/>
                <a:gridCol w="3384423"/>
                <a:gridCol w="3672459"/>
              </a:tblGrid>
              <a:tr h="4572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三角巾折叠方法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包扎方法</a:t>
                      </a:r>
                    </a:p>
                  </a:txBody>
                  <a:tcPr marL="68581" marR="68581" marT="0" marB="0"/>
                </a:tc>
              </a:tr>
              <a:tr h="300348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上肢包扎法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将三角巾一底角打结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将三角巾打结底角套在患侧手上，另一底角沿手臂后侧经颈后拉到对侧肩上，拉顶角包裹患侧上肢，患侧前臂屈至胸前，拉紧两底角打结。</a:t>
                      </a:r>
                    </a:p>
                  </a:txBody>
                  <a:tcPr marL="68581" marR="68581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三角巾包扎法：四肢三角巾包扎法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11856762"/>
              </p:ext>
            </p:extLst>
          </p:nvPr>
        </p:nvGraphicFramePr>
        <p:xfrm>
          <a:off x="107950" y="1916113"/>
          <a:ext cx="9001125" cy="4248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52369"/>
                <a:gridCol w="2520315"/>
                <a:gridCol w="3528441"/>
              </a:tblGrid>
              <a:tr h="5612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三角巾折叠方法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包扎方法</a:t>
                      </a:r>
                    </a:p>
                  </a:txBody>
                  <a:tcPr marL="68581" marR="68581" marT="0" marB="0"/>
                </a:tc>
              </a:tr>
              <a:tr h="368685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上肢悬吊包扎法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将三角巾充分展开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将三角巾一底角置于健侧肩部，三角巾顶角指向患侧，屈曲患侧肘关节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90°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，将前臂置于三角巾上，将三角巾另一底角向上反折至患侧肩部，于颈后与另一底角打结，然后整理患侧肘部的三角巾顶角至平整。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pic>
        <p:nvPicPr>
          <p:cNvPr id="48146" name="Picture 2" descr="图15-19  三角巾上肢悬吊包扎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00438"/>
            <a:ext cx="277177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三角巾包扎法：四肢三角巾包扎法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950" y="1916113"/>
          <a:ext cx="9001125" cy="4248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52369"/>
                <a:gridCol w="3096387"/>
                <a:gridCol w="2952369"/>
              </a:tblGrid>
              <a:tr h="5612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三角巾折叠方法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包扎方法</a:t>
                      </a:r>
                    </a:p>
                  </a:txBody>
                  <a:tcPr marL="68581" marR="68581" marT="0" marB="0"/>
                </a:tc>
              </a:tr>
              <a:tr h="368685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手（足）包扎法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将三角巾展开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将手（足）放在三角巾中央，指（趾）尖对着顶角，将顶角提起覆盖手（足）背上，拉两底角交叉压住顶角，绕回腕（踝）部打结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pic>
        <p:nvPicPr>
          <p:cNvPr id="49170" name="Picture 2" descr="图15-20-A  三角巾手部包扎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971800"/>
            <a:ext cx="3024187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1" name="Picture 3" descr="图15-20-B  三角巾手部包扎法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652963"/>
            <a:ext cx="3024187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2" name="Picture 4" descr="图15-20-C 三角巾手部包扎法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438" y="3789363"/>
            <a:ext cx="2838450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三角巾包扎法：四肢三角巾包扎法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950" y="1773238"/>
          <a:ext cx="9001125" cy="4248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52369"/>
                <a:gridCol w="3096387"/>
                <a:gridCol w="2952369"/>
              </a:tblGrid>
              <a:tr h="5612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三角巾折叠方法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包扎方法</a:t>
                      </a:r>
                    </a:p>
                  </a:txBody>
                  <a:tcPr marL="68581" marR="68581" marT="0" marB="0"/>
                </a:tc>
              </a:tr>
              <a:tr h="36868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足与小腿包扎法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将三角巾展开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将脚放在三角巾一侧，提起较长一侧的底角向上包裹小腿，并与顶角打结，再用另一底角包足，绕足背至踝部，于踝关节处打结。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pic>
        <p:nvPicPr>
          <p:cNvPr id="50194" name="Picture 2" descr="图15-21-A  三角巾足部包扎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782888"/>
            <a:ext cx="29178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5" name="Picture 3" descr="图15-21-B  三角巾足部包扎法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708275"/>
            <a:ext cx="2897187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6" name="Picture 4" descr="图15-21-C  三角巾足部包扎法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437063"/>
            <a:ext cx="27368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三角巾包扎法：四肢三角巾包扎法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4925" y="1773238"/>
          <a:ext cx="9001125" cy="4248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52369"/>
                <a:gridCol w="3096387"/>
                <a:gridCol w="2952369"/>
              </a:tblGrid>
              <a:tr h="5612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名称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三角巾折叠方法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包扎方法</a:t>
                      </a:r>
                    </a:p>
                  </a:txBody>
                  <a:tcPr marL="68581" marR="68581" marT="0" marB="0"/>
                </a:tc>
              </a:tr>
              <a:tr h="368685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肘（膝）部包扎法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将三角巾折成适当宽度（能完全覆盖伤口）的带状巾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将带状巾中部放在肘（膝）处，两端拉至肘（膝）后交叉，一端在上，一端在下，再绕至肘（膝）外侧打结固定。</a:t>
                      </a:r>
                    </a:p>
                  </a:txBody>
                  <a:tcPr marL="68581" marR="68581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412776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多头带包扎法：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                          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2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                  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四头带包扎法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2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                  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腹带包扎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2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                  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胸带包扎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法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4"/>
            <a:ext cx="8496622" cy="5184353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多头带包扎法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：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    </a:t>
            </a:r>
            <a:r>
              <a:rPr lang="zh-CN" altLang="en-US" sz="24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四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头带包扎法</a:t>
            </a:r>
            <a:endParaRPr lang="en-US" altLang="zh-CN" sz="24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（</a:t>
            </a: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1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）下颌包扎法：将四头带中心托住下颌，四头带上、下两对终端分别在颈后和头顶部打结。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（</a:t>
            </a: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2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）头部包扎法：将四头带中心盖住伤口，四头带上、下两对终端分别在枕后和颌下打结。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（</a:t>
            </a: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3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）鼻部包扎：将四头带中心盖住鼻部，四头带上下两对终端分别在颈后打结</a:t>
            </a:r>
            <a:r>
              <a:rPr lang="zh-CN" altLang="en-US" sz="24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。</a:t>
            </a:r>
            <a:endParaRPr lang="en-US" altLang="zh-CN" sz="2400" b="1" kern="0" dirty="0" smtClean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4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（</a:t>
            </a: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4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）眼部包扎：将四头带中心盖住眼部，四头带上下两对终端分别在颈后打结。 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多头带包扎法：腹带包扎法 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（</a:t>
            </a:r>
            <a:r>
              <a:rPr lang="en-US" altLang="zh-CN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1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）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操作时需两人</a:t>
            </a:r>
            <a:r>
              <a:rPr lang="zh-CN" altLang="en-US" sz="24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配合。</a:t>
            </a:r>
            <a:endParaRPr lang="en-US" altLang="zh-CN" sz="24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（</a:t>
            </a: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2</a:t>
            </a:r>
            <a:r>
              <a:rPr lang="zh-CN" altLang="en-US" sz="24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）患者平卧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，一人将一侧带脚卷起，</a:t>
            </a:r>
            <a:r>
              <a:rPr lang="zh-CN" altLang="en-US" sz="24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从患者腰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下递至侧对，另外一人在对侧接过带</a:t>
            </a:r>
            <a:r>
              <a:rPr lang="zh-CN" altLang="en-US" sz="24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脚。</a:t>
            </a:r>
            <a:endParaRPr lang="en-US" altLang="zh-CN" sz="24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（</a:t>
            </a: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3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）将腹带平放</a:t>
            </a:r>
            <a:r>
              <a:rPr lang="zh-CN" altLang="en-US" sz="24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于腰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背部，展开两侧带脚。沿腹带重叠次序逐一将带脚紧贴腹部包裹，带脚互相交错压住，松紧度要适宜。后将剩余的一对带脚打结固定。</a:t>
            </a:r>
            <a:endParaRPr lang="en-US" altLang="zh-CN" sz="24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（</a:t>
            </a: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4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）放置腹带时要注意方向，如伤口在上腹部，应由上而下包扎；如伤口在下腹部，则由下而上包扎。 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多头带包扎法：胸带包扎法  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914400" lvl="1" indent="-457200" eaLnBrk="0" hangingPunct="0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Font typeface="Arial" pitchFamily="34" charset="0"/>
              <a:buChar char="•"/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胸带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比腹带多两条竖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带。</a:t>
            </a:r>
            <a:endParaRPr lang="en-US" altLang="zh-CN" sz="2800" b="1" kern="0" dirty="0" smtClean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914400" lvl="1" indent="-457200" eaLnBrk="0" hangingPunct="0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Font typeface="Arial" pitchFamily="34" charset="0"/>
              <a:buChar char="•"/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操作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时先包扎前先将胸带平放于患者背后，展开两侧带脚，将两竖带从患者背部向前经颈两侧置于胸前，然后按腹带包扎方法包扎两侧带脚，最后将竖带与带脚在胸前打结固定。 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5111750"/>
          </a:xfrm>
        </p:spPr>
        <p:txBody>
          <a:bodyPr/>
          <a:lstStyle/>
          <a:p>
            <a:r>
              <a:rPr lang="zh-CN" altLang="zh-CN" sz="3200" smtClean="0">
                <a:solidFill>
                  <a:schemeClr val="tx2"/>
                </a:solidFill>
                <a:ea typeface="宋体" pitchFamily="2" charset="-122"/>
              </a:rPr>
              <a:t>出血的分类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1. </a:t>
            </a:r>
            <a:r>
              <a:rPr lang="zh-CN" altLang="zh-CN" smtClean="0">
                <a:solidFill>
                  <a:schemeClr val="tx2"/>
                </a:solidFill>
                <a:ea typeface="宋体" pitchFamily="2" charset="-122"/>
              </a:rPr>
              <a:t>动脉出血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：</a:t>
            </a:r>
            <a:r>
              <a:rPr lang="zh-CN" altLang="zh-CN" smtClean="0">
                <a:solidFill>
                  <a:schemeClr val="tx2"/>
                </a:solidFill>
                <a:ea typeface="宋体" pitchFamily="2" charset="-122"/>
              </a:rPr>
              <a:t>血液颜色鲜红，由断裂动脉血管的近心端随心脏搏动断续地呈喷射状射出，短时间内即可大量出血而死亡。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2. </a:t>
            </a:r>
            <a:r>
              <a:rPr lang="zh-CN" altLang="zh-CN" smtClean="0">
                <a:solidFill>
                  <a:schemeClr val="tx2"/>
                </a:solidFill>
                <a:ea typeface="宋体" pitchFamily="2" charset="-122"/>
              </a:rPr>
              <a:t>静脉出血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：</a:t>
            </a:r>
            <a:r>
              <a:rPr lang="zh-CN" altLang="zh-CN" smtClean="0">
                <a:solidFill>
                  <a:schemeClr val="tx2"/>
                </a:solidFill>
                <a:ea typeface="宋体" pitchFamily="2" charset="-122"/>
              </a:rPr>
              <a:t>血色暗红，血液由断裂静脉的远心端缓慢流出，出血量逐渐增多，多不能自愈。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3. </a:t>
            </a:r>
            <a:r>
              <a:rPr lang="zh-CN" altLang="zh-CN" smtClean="0">
                <a:solidFill>
                  <a:schemeClr val="tx2"/>
                </a:solidFill>
                <a:ea typeface="宋体" pitchFamily="2" charset="-122"/>
              </a:rPr>
              <a:t>毛细血管出血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：</a:t>
            </a:r>
            <a:r>
              <a:rPr lang="zh-CN" altLang="zh-CN" smtClean="0">
                <a:solidFill>
                  <a:schemeClr val="tx2"/>
                </a:solidFill>
                <a:ea typeface="宋体" pitchFamily="2" charset="-122"/>
              </a:rPr>
              <a:t>血色鲜红，为渗出性，往往出血量较小并自行凝固而自愈，危险性较小。</a:t>
            </a:r>
            <a:endParaRPr lang="en-US" altLang="zh-CN" smtClean="0">
              <a:solidFill>
                <a:schemeClr val="tx2"/>
              </a:solidFill>
              <a:latin typeface="Calibri" pitchFamily="34" charset="0"/>
              <a:ea typeface="宋体" pitchFamily="2" charset="-122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endParaRPr lang="zh-CN" altLang="zh-CN" sz="3600" smtClean="0">
              <a:solidFill>
                <a:schemeClr val="tx2"/>
              </a:solidFill>
              <a:latin typeface="Calibri" pitchFamily="34" charset="0"/>
              <a:ea typeface="宋体" pitchFamily="2" charset="-122"/>
            </a:endParaRPr>
          </a:p>
          <a:p>
            <a:pPr>
              <a:buFont typeface="Wingdings" pitchFamily="2" charset="2"/>
              <a:buNone/>
            </a:pPr>
            <a:endParaRPr lang="zh-CN" altLang="en-US" smtClean="0">
              <a:ea typeface="宋体" pitchFamily="2" charset="-122"/>
            </a:endParaRPr>
          </a:p>
          <a:p>
            <a:endParaRPr lang="zh-CN" altLang="en-US" smtClean="0">
              <a:ea typeface="宋体" pitchFamily="2" charset="-122"/>
            </a:endParaRPr>
          </a:p>
          <a:p>
            <a:endParaRPr lang="en-US" altLang="zh-CN" smtClean="0">
              <a:ea typeface="宋体" pitchFamily="2" charset="-122"/>
            </a:endParaRPr>
          </a:p>
        </p:txBody>
      </p:sp>
      <p:sp>
        <p:nvSpPr>
          <p:cNvPr id="10244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ACA72EB-4DA9-4D9B-968C-81BEDC3FF3BF}" type="slidenum">
              <a:rPr lang="en-US" altLang="zh-CN" smtClean="0"/>
              <a:pPr eaLnBrk="1" hangingPunct="1"/>
              <a:t>5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包扎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3527425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多头带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包扎：   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注意事项</a:t>
            </a:r>
            <a:endParaRPr lang="en-US" altLang="zh-CN" sz="2800" b="1" kern="0" dirty="0">
              <a:solidFill>
                <a:srgbClr val="FF0000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1. 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根据伤口位置选择合适的多头带。</a:t>
            </a: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2. 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多头带包扎松紧要适宜，以能伸入一个手指为宜。</a:t>
            </a: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3. 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包扎完毕打结时，打结部位应避开伤口处。</a:t>
            </a: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4. 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及时观察包扎的松紧度，如出现松动应重新包扎。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固定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424614" cy="360045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固定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457200" indent="-457200" eaLnBrk="0" hangingPunct="0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Font typeface="Arial" pitchFamily="34" charset="0"/>
              <a:buChar char="•"/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固定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的目的是对骨折、关节严重损伤、肢体挤压伤和大面积软组织损伤等起到保护作用、减轻痛苦、减少并发症，便于转送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。</a:t>
            </a:r>
            <a:endParaRPr lang="en-US" altLang="zh-CN" sz="2800" b="1" kern="0" dirty="0" smtClean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457200" indent="-457200" eaLnBrk="0" hangingPunct="0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Font typeface="Arial" pitchFamily="34" charset="0"/>
              <a:buChar char="•"/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内固定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要通过手术完成，所以急救现场多用外固定。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固定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0825" y="1773238"/>
          <a:ext cx="8640763" cy="4572000"/>
        </p:xfrm>
        <a:graphic>
          <a:graphicData uri="http://schemas.openxmlformats.org/drawingml/2006/table">
            <a:tbl>
              <a:tblPr/>
              <a:tblGrid>
                <a:gridCol w="1512134"/>
                <a:gridCol w="3024267"/>
                <a:gridCol w="4104362"/>
              </a:tblGrid>
              <a:tr h="598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夹板类型</a:t>
                      </a: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优点</a:t>
                      </a: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缺点</a:t>
                      </a: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8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木制夹板</a:t>
                      </a:r>
                      <a:endParaRPr lang="zh-CN" sz="2000" kern="10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廉价、简单</a:t>
                      </a: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、操作与取材方便</a:t>
                      </a: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不能根据肢体形状进行塑形，也不能弯曲</a:t>
                      </a: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198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充气夹板</a:t>
                      </a:r>
                      <a:endParaRPr lang="zh-CN" sz="2000" kern="10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固定</a:t>
                      </a: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与</a:t>
                      </a:r>
                      <a:r>
                        <a:rPr lang="zh-TW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加压止血</a:t>
                      </a: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双重</a:t>
                      </a:r>
                      <a:r>
                        <a:rPr lang="zh-TW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作用</a:t>
                      </a:r>
                      <a:endParaRPr lang="zh-CN" sz="2000" kern="10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对于开放性伤口，</a:t>
                      </a:r>
                      <a:r>
                        <a:rPr lang="zh-TW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吸水性、透气性差，炎热天气不宜使用</a:t>
                      </a:r>
                      <a:endParaRPr lang="zh-CN" sz="2000" kern="10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98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金属夹板</a:t>
                      </a: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有多种规格，可任意弯曲，灵活、方便</a:t>
                      </a: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现场急救材料不易获得，同时质地较硬，使用时需加衬垫</a:t>
                      </a: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397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可塑性夹板</a:t>
                      </a:r>
                      <a:endParaRPr lang="zh-CN" sz="2000" kern="10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可根据所需固定部位形状</a:t>
                      </a:r>
                      <a:r>
                        <a:rPr lang="zh-TW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塑成所需造型</a:t>
                      </a:r>
                      <a:endParaRPr lang="zh-CN" sz="2000" kern="10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现场急救材料不易获得，使用之前须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在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60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°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TW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以上热水中软化，冷却后变硬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固定，操作较为复杂</a:t>
                      </a:r>
                    </a:p>
                  </a:txBody>
                  <a:tcPr marL="61632" marR="6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8390" name="TextBox 4"/>
          <p:cNvSpPr txBox="1">
            <a:spLocks noChangeArrowheads="1"/>
          </p:cNvSpPr>
          <p:nvPr/>
        </p:nvSpPr>
        <p:spPr bwMode="auto">
          <a:xfrm>
            <a:off x="2555875" y="1052513"/>
            <a:ext cx="4608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chemeClr val="tx2"/>
                </a:solidFill>
                <a:ea typeface="宋体" pitchFamily="2" charset="-122"/>
              </a:rPr>
              <a:t>夹板固定类型与优、缺点</a:t>
            </a:r>
            <a:endParaRPr lang="zh-CN" altLang="zh-CN" sz="2800">
              <a:solidFill>
                <a:schemeClr val="tx2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固定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固定：</a:t>
            </a:r>
            <a:r>
              <a:rPr lang="zh-CN" altLang="en-US" sz="2800" b="1" kern="0" dirty="0">
                <a:solidFill>
                  <a:srgbClr val="FF0000"/>
                </a:solidFill>
                <a:latin typeface="+mn-lt"/>
                <a:ea typeface="宋体" pitchFamily="2" charset="-122"/>
              </a:rPr>
              <a:t>注意事项</a:t>
            </a:r>
            <a:endParaRPr lang="en-US" altLang="zh-CN" sz="2800" b="1" kern="0" dirty="0">
              <a:solidFill>
                <a:srgbClr val="FF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59396" name="TextBox 4"/>
          <p:cNvSpPr txBox="1">
            <a:spLocks noChangeArrowheads="1"/>
          </p:cNvSpPr>
          <p:nvPr/>
        </p:nvSpPr>
        <p:spPr bwMode="auto">
          <a:xfrm>
            <a:off x="250825" y="1687513"/>
            <a:ext cx="8713788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TW" sz="2000" b="1" dirty="0" smtClean="0">
                <a:solidFill>
                  <a:schemeClr val="tx2"/>
                </a:solidFill>
                <a:ea typeface="PMingLiU" pitchFamily="18" charset="-120"/>
              </a:rPr>
              <a:t>1</a:t>
            </a:r>
            <a:r>
              <a:rPr lang="zh-TW" altLang="zh-CN" sz="2000" b="1" dirty="0" smtClean="0">
                <a:solidFill>
                  <a:schemeClr val="tx2"/>
                </a:solidFill>
                <a:ea typeface="PMingLiU" pitchFamily="18" charset="-120"/>
              </a:rPr>
              <a:t> </a:t>
            </a:r>
            <a:r>
              <a:rPr lang="zh-CN" altLang="zh-CN" sz="2000" b="1" dirty="0" smtClean="0">
                <a:solidFill>
                  <a:schemeClr val="tx2"/>
                </a:solidFill>
                <a:ea typeface="宋体" pitchFamily="2" charset="-122"/>
              </a:rPr>
              <a:t>．</a:t>
            </a:r>
            <a:r>
              <a:rPr lang="zh-CN" altLang="zh-CN" sz="2400" b="1" dirty="0" smtClean="0">
                <a:solidFill>
                  <a:schemeClr val="tx2"/>
                </a:solidFill>
                <a:ea typeface="宋体" pitchFamily="2" charset="-122"/>
              </a:rPr>
              <a:t>先</a:t>
            </a:r>
            <a:r>
              <a:rPr lang="zh-CN" altLang="zh-CN" sz="2400" b="1" dirty="0">
                <a:solidFill>
                  <a:schemeClr val="tx2"/>
                </a:solidFill>
                <a:ea typeface="宋体" pitchFamily="2" charset="-122"/>
              </a:rPr>
              <a:t>止血再固定</a:t>
            </a:r>
            <a:r>
              <a:rPr lang="zh-TW" altLang="zh-CN" sz="2400" b="1" dirty="0">
                <a:solidFill>
                  <a:schemeClr val="tx2"/>
                </a:solidFill>
                <a:ea typeface="PMingLiU" pitchFamily="18" charset="-120"/>
              </a:rPr>
              <a:t> </a:t>
            </a:r>
            <a:endParaRPr lang="en-US" altLang="zh-TW" sz="2400" b="1" dirty="0" smtClean="0">
              <a:solidFill>
                <a:schemeClr val="tx2"/>
              </a:solidFill>
              <a:ea typeface="PMingLiU" pitchFamily="18" charset="-120"/>
            </a:endParaRPr>
          </a:p>
          <a:p>
            <a:pPr eaLnBrk="1" hangingPunct="1">
              <a:lnSpc>
                <a:spcPct val="150000"/>
              </a:lnSpc>
            </a:pPr>
            <a:r>
              <a:rPr lang="zh-TW" altLang="zh-CN" sz="2400" b="1" dirty="0" smtClean="0">
                <a:solidFill>
                  <a:schemeClr val="tx2"/>
                </a:solidFill>
                <a:ea typeface="PMingLiU" pitchFamily="18" charset="-120"/>
              </a:rPr>
              <a:t>2</a:t>
            </a:r>
            <a:r>
              <a:rPr lang="zh-CN" altLang="zh-CN" sz="2400" b="1" dirty="0" smtClean="0">
                <a:solidFill>
                  <a:schemeClr val="tx2"/>
                </a:solidFill>
                <a:ea typeface="宋体" pitchFamily="2" charset="-122"/>
              </a:rPr>
              <a:t> ．避免</a:t>
            </a:r>
            <a:r>
              <a:rPr lang="zh-CN" altLang="zh-CN" sz="2400" b="1" dirty="0">
                <a:solidFill>
                  <a:schemeClr val="tx2"/>
                </a:solidFill>
                <a:ea typeface="宋体" pitchFamily="2" charset="-122"/>
              </a:rPr>
              <a:t>感染</a:t>
            </a:r>
            <a:r>
              <a:rPr lang="zh-TW" altLang="zh-CN" sz="2400" b="1" dirty="0">
                <a:solidFill>
                  <a:schemeClr val="tx2"/>
                </a:solidFill>
                <a:ea typeface="PMingLiU" pitchFamily="18" charset="-120"/>
              </a:rPr>
              <a:t> </a:t>
            </a:r>
            <a:endParaRPr lang="en-US" altLang="zh-TW" sz="2400" b="1" dirty="0" smtClean="0">
              <a:solidFill>
                <a:schemeClr val="tx2"/>
              </a:solidFill>
              <a:ea typeface="PMingLiU" pitchFamily="18" charset="-120"/>
            </a:endParaRPr>
          </a:p>
          <a:p>
            <a:pPr eaLnBrk="1" hangingPunct="1">
              <a:lnSpc>
                <a:spcPct val="150000"/>
              </a:lnSpc>
            </a:pPr>
            <a:r>
              <a:rPr lang="zh-TW" altLang="zh-CN" sz="2400" b="1" dirty="0" smtClean="0">
                <a:solidFill>
                  <a:schemeClr val="tx2"/>
                </a:solidFill>
                <a:ea typeface="PMingLiU" pitchFamily="18" charset="-120"/>
              </a:rPr>
              <a:t>3</a:t>
            </a:r>
            <a:r>
              <a:rPr lang="zh-CN" altLang="zh-CN" sz="2400" b="1" dirty="0" smtClean="0">
                <a:solidFill>
                  <a:schemeClr val="tx2"/>
                </a:solidFill>
                <a:ea typeface="宋体" pitchFamily="2" charset="-122"/>
              </a:rPr>
              <a:t> ．挽救生命</a:t>
            </a:r>
            <a:r>
              <a:rPr lang="zh-TW" altLang="zh-CN" sz="2400" b="1" dirty="0" smtClean="0">
                <a:solidFill>
                  <a:schemeClr val="tx2"/>
                </a:solidFill>
                <a:ea typeface="PMingLiU" pitchFamily="18" charset="-120"/>
              </a:rPr>
              <a:t> </a:t>
            </a:r>
            <a:endParaRPr lang="en-US" altLang="zh-TW" sz="2400" b="1" dirty="0" smtClean="0">
              <a:solidFill>
                <a:schemeClr val="tx2"/>
              </a:solidFill>
              <a:ea typeface="PMingLiU" pitchFamily="18" charset="-120"/>
            </a:endParaRPr>
          </a:p>
          <a:p>
            <a:pPr eaLnBrk="1" hangingPunct="1">
              <a:lnSpc>
                <a:spcPct val="150000"/>
              </a:lnSpc>
            </a:pPr>
            <a:r>
              <a:rPr lang="zh-TW" altLang="zh-CN" sz="2400" b="1" dirty="0" smtClean="0">
                <a:solidFill>
                  <a:schemeClr val="tx2"/>
                </a:solidFill>
                <a:ea typeface="PMingLiU" pitchFamily="18" charset="-120"/>
              </a:rPr>
              <a:t>4</a:t>
            </a:r>
            <a:r>
              <a:rPr lang="zh-CN" altLang="zh-CN" sz="2400" b="1" dirty="0" smtClean="0">
                <a:solidFill>
                  <a:schemeClr val="tx2"/>
                </a:solidFill>
                <a:ea typeface="宋体" pitchFamily="2" charset="-122"/>
              </a:rPr>
              <a:t>．夹板固定注意事项</a:t>
            </a:r>
            <a:r>
              <a:rPr lang="zh-TW" altLang="zh-CN" sz="2400" b="1" dirty="0" smtClean="0">
                <a:solidFill>
                  <a:schemeClr val="tx2"/>
                </a:solidFill>
                <a:ea typeface="PMingLiU" pitchFamily="18" charset="-120"/>
              </a:rPr>
              <a:t>  </a:t>
            </a:r>
            <a:endParaRPr lang="en-US" altLang="zh-TW" sz="2400" b="1" dirty="0" smtClean="0">
              <a:solidFill>
                <a:schemeClr val="tx2"/>
              </a:solidFill>
              <a:ea typeface="PMingLiU" pitchFamily="18" charset="-120"/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zh-CN" sz="2400" b="1" dirty="0" smtClean="0">
                <a:solidFill>
                  <a:schemeClr val="tx2"/>
                </a:solidFill>
                <a:ea typeface="宋体" pitchFamily="2" charset="-122"/>
              </a:rPr>
              <a:t>①长度适当</a:t>
            </a:r>
            <a:endParaRPr lang="en-US" altLang="zh-CN" sz="2400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zh-CN" sz="2400" b="1" dirty="0" smtClean="0">
                <a:solidFill>
                  <a:schemeClr val="tx2"/>
                </a:solidFill>
                <a:ea typeface="宋体" pitchFamily="2" charset="-122"/>
              </a:rPr>
              <a:t>②保护局部皮肤</a:t>
            </a:r>
            <a:endParaRPr lang="en-US" altLang="zh-CN" sz="2400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zh-CN" sz="2400" b="1" dirty="0" smtClean="0">
                <a:solidFill>
                  <a:schemeClr val="tx2"/>
                </a:solidFill>
                <a:ea typeface="宋体" pitchFamily="2" charset="-122"/>
              </a:rPr>
              <a:t>③固定松紧适宜</a:t>
            </a:r>
            <a:endParaRPr lang="en-US" altLang="zh-CN" sz="2400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zh-CN" sz="2400" b="1" dirty="0" smtClean="0">
                <a:solidFill>
                  <a:schemeClr val="tx2"/>
                </a:solidFill>
                <a:ea typeface="宋体" pitchFamily="2" charset="-122"/>
              </a:rPr>
              <a:t>④密切观察</a:t>
            </a:r>
            <a:endParaRPr lang="en-US" altLang="zh-CN" sz="2400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zh-CN" sz="2400" b="1" dirty="0" smtClean="0">
                <a:solidFill>
                  <a:schemeClr val="tx2"/>
                </a:solidFill>
                <a:ea typeface="宋体" pitchFamily="2" charset="-122"/>
              </a:rPr>
              <a:t>⑤局部制动、科学搬运</a:t>
            </a:r>
            <a:endParaRPr lang="zh-CN" altLang="zh-CN" sz="2400" b="1" dirty="0">
              <a:solidFill>
                <a:schemeClr val="tx2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固定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常见骨折部位固定方法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33159912"/>
              </p:ext>
            </p:extLst>
          </p:nvPr>
        </p:nvGraphicFramePr>
        <p:xfrm>
          <a:off x="34925" y="1773238"/>
          <a:ext cx="9001125" cy="47529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80"/>
                <a:gridCol w="1944243"/>
                <a:gridCol w="5616702"/>
              </a:tblGrid>
              <a:tr h="5613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骨折部位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固定材料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固定方法</a:t>
                      </a:r>
                    </a:p>
                  </a:txBody>
                  <a:tcPr marL="68581" marR="68581" marT="0" marB="0"/>
                </a:tc>
              </a:tr>
              <a:tr h="9509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锁骨骨折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衬垫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、折成带状的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角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巾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将带状巾两端分别呈“</a:t>
                      </a:r>
                      <a:r>
                        <a:rPr lang="en-US" sz="2000" kern="100" dirty="0">
                          <a:solidFill>
                            <a:schemeClr val="tx2"/>
                          </a:solidFill>
                          <a:latin typeface="宋体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”字形绕双肩，尽量使伤员双肩后张，拉紧带状巾两端后在背后打结。</a:t>
                      </a:r>
                    </a:p>
                  </a:txBody>
                  <a:tcPr marL="68581" marR="68581" marT="0" marB="0"/>
                </a:tc>
              </a:tr>
              <a:tr h="32406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上臂骨折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长、短两块夹板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；绷带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；三角巾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将长、短夹板分别置于前臂后外侧和前内侧，夹板两端用绷带绑扎固定，肘关节屈曲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90°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，后用三角巾将前臂悬吊于胸前，颈后打结。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pic>
        <p:nvPicPr>
          <p:cNvPr id="60438" name="Picture 1" descr="图15-22  上臂骨折固定术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581525"/>
            <a:ext cx="2779712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固定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常见骨折部位固定方法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34677081"/>
              </p:ext>
            </p:extLst>
          </p:nvPr>
        </p:nvGraphicFramePr>
        <p:xfrm>
          <a:off x="34925" y="1773238"/>
          <a:ext cx="9001125" cy="47529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80"/>
                <a:gridCol w="1944243"/>
                <a:gridCol w="5616702"/>
              </a:tblGrid>
              <a:tr h="5613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骨折部位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固定材料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固定方法</a:t>
                      </a:r>
                    </a:p>
                  </a:txBody>
                  <a:tcPr marL="68581" marR="68581" marT="0" marB="0"/>
                </a:tc>
              </a:tr>
              <a:tr h="41915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前臂骨折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两块长度超过肘关节至腕关节的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夹板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绷带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角巾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夹板置于前臂掌、背侧，夹板两端用绷带绑扎固定，肘关节屈曲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90°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，拇指朝上，用三角巾将前臂悬吊于胸前，颈后打结。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pic>
        <p:nvPicPr>
          <p:cNvPr id="61458" name="Picture 2" descr="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005263"/>
            <a:ext cx="4824413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固定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不同骨折部位固定方法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00970268"/>
              </p:ext>
            </p:extLst>
          </p:nvPr>
        </p:nvGraphicFramePr>
        <p:xfrm>
          <a:off x="34925" y="1773238"/>
          <a:ext cx="9001125" cy="43354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80"/>
                <a:gridCol w="2808351"/>
                <a:gridCol w="4752594"/>
              </a:tblGrid>
              <a:tr h="5613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骨折部位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固定材料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固定方法</a:t>
                      </a:r>
                    </a:p>
                  </a:txBody>
                  <a:tcPr marL="68581" marR="68581" marT="0" marB="0"/>
                </a:tc>
              </a:tr>
              <a:tr h="18870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大腿骨折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长（从足跟到腋下）、短（从足跟到大腿根）两块夹板；绷带、三角巾、衬垫若干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将长、短夹板分别置于患侧下肢外侧、内侧，关节处用衬垫保护，空隙处用衬垫填塞，绷带分段绑扎固定。</a:t>
                      </a:r>
                    </a:p>
                  </a:txBody>
                  <a:tcPr marL="68581" marR="68581" marT="0" marB="0"/>
                </a:tc>
              </a:tr>
              <a:tr h="18870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小腿骨折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两个长度（从大腿到足跟）相等的夹板；绷带、三角巾、衬垫若干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将两块夹板分别置于患侧下肢从足跟到大腿范围的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内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外</a:t>
                      </a: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侧，关节处用衬垫保护，空隙处用衬垫填塞，绷带分段绑扎固定。</a:t>
                      </a:r>
                    </a:p>
                  </a:txBody>
                  <a:tcPr marL="68581" marR="68581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固定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45354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常见骨折部位固定方法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02667227"/>
              </p:ext>
            </p:extLst>
          </p:nvPr>
        </p:nvGraphicFramePr>
        <p:xfrm>
          <a:off x="34925" y="1773238"/>
          <a:ext cx="9001125" cy="47340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80"/>
                <a:gridCol w="2448306"/>
                <a:gridCol w="5112639"/>
              </a:tblGrid>
              <a:tr h="561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骨折部位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固定材料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固定方法</a:t>
                      </a:r>
                    </a:p>
                  </a:txBody>
                  <a:tcPr marL="68581" marR="68581" marT="0" marB="0"/>
                </a:tc>
              </a:tr>
              <a:tr h="18867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颈椎骨折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三角巾；软枕、沙袋若干；担架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保持颈与躯干保持一条直线，先于枕部放置薄一个软枕，然后再用软枕或沙袋固定头两侧，最用三角巾将头与担架进行固定，如有条件也可直接用颈椎骨折颈托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外固定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22858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胸腰椎骨折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硬板平车或担架；绷带、软枕若干</a:t>
                      </a: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伤员去枕平卧于硬板平车（硬板担架）上，腰部垫软枕，用绷带将伤员双肩、腰部、臀部、双下肢、足部固定在硬板平车（硬板担架）上；或伤员俯卧于硬板上，在胸部和腹部垫衬垫，再用绷带将伤员固定于木板上。</a:t>
                      </a:r>
                    </a:p>
                  </a:txBody>
                  <a:tcPr marL="68581" marR="68581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搬运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700213"/>
            <a:ext cx="8820150" cy="2592387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搬运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914400" lvl="1" indent="-457200" eaLnBrk="0" hangingPunct="0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Font typeface="Arial" pitchFamily="34" charset="0"/>
              <a:buChar char="•"/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搬运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是转运伤员必不可少的重要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环节。</a:t>
            </a:r>
            <a:endParaRPr lang="en-US" altLang="zh-CN" sz="2800" b="1" kern="0" dirty="0" smtClean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914400" lvl="1" indent="-457200" eaLnBrk="0" hangingPunct="0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Font typeface="Arial" pitchFamily="34" charset="0"/>
              <a:buChar char="•"/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搬运</a:t>
            </a: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转送工作做得及时正确，可使伤员获得及时全面检查和及早治疗，减少伤员痛苦。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搬运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820150" cy="511175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搬运：徒手搬运法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1.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单人搬运法  用于转运路程较近、伤势比较轻的伤员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（</a:t>
            </a: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1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）扶持法：救护人员站在伤员一侧，使伤员近侧手臂从后揽</a:t>
            </a:r>
            <a:r>
              <a:rPr lang="zh-CN" altLang="en-US" sz="2400" b="1" kern="0" dirty="0" smtClean="0">
                <a:solidFill>
                  <a:schemeClr val="tx2"/>
                </a:solidFill>
                <a:latin typeface="+mn-lt"/>
                <a:ea typeface="宋体" pitchFamily="2" charset="-122"/>
              </a:rPr>
              <a:t>住救护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人员的颈部，救护人员用外侧的手牵着伤员此手腕，另一手从后扶持伤员腰背部，使其身体略靠着救护人员，伤员在救护人员辅助下行走。此法适用于病情轻、能够站立行走的伤员。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（</a:t>
            </a: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2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）抱持法：救护人员一手托伤员背部，另一手托大腿，将伤员抱起，如伤员能配合，可让其一手揽住救护者的颈部。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rgbClr val="FF0000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196975"/>
            <a:ext cx="8281169" cy="4679950"/>
          </a:xfrm>
        </p:spPr>
        <p:txBody>
          <a:bodyPr/>
          <a:lstStyle/>
          <a:p>
            <a:r>
              <a:rPr lang="zh-CN" altLang="en-US" sz="3200" dirty="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pitchFamily="2" charset="-122"/>
              </a:rPr>
              <a:t>1.</a:t>
            </a: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指压止血法 ：救护人员用手指、手掌或拳头将伤口近心端的动脉向深部的骨骼压迫以阻断血流，达到止血的目的。</a:t>
            </a:r>
            <a:endParaRPr lang="zh-CN" altLang="zh-CN" sz="3600" dirty="0" smtClean="0">
              <a:solidFill>
                <a:schemeClr val="tx2"/>
              </a:solidFill>
              <a:latin typeface="Calibri" pitchFamily="34" charset="0"/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   常用于面动脉、颞浅动脉、颈总动脉、锁骨下动脉、肱动脉、尺动脉、桡动脉、股动脉、胫前动脉、胫后动脉等动脉的止血。</a:t>
            </a:r>
          </a:p>
        </p:txBody>
      </p:sp>
      <p:sp>
        <p:nvSpPr>
          <p:cNvPr id="11268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341EBD0-80C6-4918-8C10-AC411F3B2CA7}" type="slidenum">
              <a:rPr lang="en-US" altLang="zh-CN" smtClean="0"/>
              <a:pPr eaLnBrk="1" hangingPunct="1"/>
              <a:t>6</a:t>
            </a:fld>
            <a:endParaRPr lang="en-US" altLang="zh-CN" smtClean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搬运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7704138" cy="12954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搬运：徒手搬运法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1.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单人搬运法  用于转运路程较近、伤势比较轻的伤员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rgbClr val="FF0000"/>
              </a:solidFill>
              <a:latin typeface="+mn-lt"/>
              <a:ea typeface="宋体" pitchFamily="2" charset="-122"/>
            </a:endParaRPr>
          </a:p>
        </p:txBody>
      </p:sp>
      <p:pic>
        <p:nvPicPr>
          <p:cNvPr id="66564" name="Picture 2" descr="图15-24  背负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420938"/>
            <a:ext cx="2165350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23850" y="2411413"/>
            <a:ext cx="5472113" cy="397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DDB523"/>
              </a:buClr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（</a:t>
            </a:r>
            <a:r>
              <a:rPr lang="en-US" altLang="zh-CN" sz="24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3</a:t>
            </a:r>
            <a:r>
              <a:rPr lang="zh-CN" altLang="en-US" sz="24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）背负法：如伤员能站立，救护者站在伤员前面，微弯背部，将伤员背起；如伤员不能站立，救护人员躺在伤员一侧，一手紧握伤员双臂，另一手抱腿部，用力翻身，将伤员背在背上，而后慢慢站起。此法不适用胸部创伤的伤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搬运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7704138" cy="12954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搬运：徒手搬运法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2.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双人搬运法 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rgbClr val="FF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276475"/>
            <a:ext cx="8424863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DDB523"/>
              </a:buClr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（</a:t>
            </a:r>
            <a:r>
              <a:rPr lang="en-US" altLang="zh-CN" sz="24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1</a:t>
            </a:r>
            <a:r>
              <a:rPr lang="zh-CN" altLang="en-US" sz="24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）椅托式：伤员左侧救护者以右膝跪地，伤员右侧救护者以左膝跪地，各以一手伸入患者大腿之下而互相紧握，另一手彼此交替支持患者背部，患者如清醒可用双手臂揽住救护人员颈部。此方法适用于气胸伤员的搬运。</a:t>
            </a:r>
          </a:p>
        </p:txBody>
      </p:sp>
      <p:pic>
        <p:nvPicPr>
          <p:cNvPr id="67589" name="Picture 3" descr="图15-25  椅拖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508500"/>
            <a:ext cx="3738562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搬运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7704138" cy="12954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搬运：徒手搬运法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2.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双人搬运法 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rgbClr val="FF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2205038"/>
            <a:ext cx="4968751" cy="4152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DDB523"/>
              </a:buClr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（</a:t>
            </a:r>
            <a:r>
              <a:rPr lang="en-US" altLang="zh-CN" sz="22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2</a:t>
            </a:r>
            <a:r>
              <a:rPr lang="zh-CN" altLang="en-US" sz="22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）拉车式：两名救护人员，一人站在伤员头部，两手插到腋前，将其抱在怀内，一人站在伤员足部，夹住伤员两腿，两人协调一致，慢慢抬起、前行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Verdana"/>
                <a:ea typeface="宋体" pitchFamily="2" charset="-122"/>
              </a:rPr>
              <a:t>。</a:t>
            </a:r>
            <a:endParaRPr lang="en-US" altLang="zh-CN" sz="2200" b="1" kern="0" dirty="0" smtClean="0">
              <a:solidFill>
                <a:srgbClr val="000000"/>
              </a:solidFill>
              <a:latin typeface="Verdana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DDB523"/>
              </a:buClr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（</a:t>
            </a:r>
            <a:r>
              <a:rPr lang="en-US" altLang="zh-CN" sz="22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3</a:t>
            </a:r>
            <a:r>
              <a:rPr lang="zh-CN" altLang="en-US" sz="22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）平托式：两名救护人员并排    将伤员平抱，也可一前一后、一左一右将伤员平抬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Verdana"/>
                <a:ea typeface="宋体" pitchFamily="2" charset="-122"/>
              </a:rPr>
              <a:t>。</a:t>
            </a:r>
            <a:endParaRPr lang="zh-CN" altLang="en-US" sz="2200" b="1" kern="0" dirty="0">
              <a:solidFill>
                <a:srgbClr val="000000"/>
              </a:solidFill>
              <a:latin typeface="Verdana"/>
              <a:ea typeface="宋体" pitchFamily="2" charset="-122"/>
            </a:endParaRPr>
          </a:p>
        </p:txBody>
      </p:sp>
      <p:pic>
        <p:nvPicPr>
          <p:cNvPr id="68613" name="Picture 2" descr="图15-26  拉车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341438"/>
            <a:ext cx="3024187" cy="41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搬运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7704138" cy="12954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搬运：徒手搬运法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3.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三人搬运法 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rgbClr val="FF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388" y="2492375"/>
            <a:ext cx="467995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DDB523"/>
              </a:buClr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  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Verdana"/>
                <a:ea typeface="宋体" pitchFamily="2" charset="-122"/>
              </a:rPr>
              <a:t>    三</a:t>
            </a:r>
            <a:r>
              <a:rPr lang="zh-CN" altLang="en-US" sz="2400" b="1" kern="0" dirty="0">
                <a:solidFill>
                  <a:srgbClr val="000000"/>
                </a:solidFill>
                <a:latin typeface="Verdana"/>
                <a:ea typeface="宋体" pitchFamily="2" charset="-122"/>
              </a:rPr>
              <a:t>名救护人员并排站在伤员一侧，一人托住肩胛骨，一人托住腰臀部，另一人托住双下肢，三人同时轻轻抬起伤员、协调一致前行。</a:t>
            </a:r>
          </a:p>
        </p:txBody>
      </p:sp>
      <p:pic>
        <p:nvPicPr>
          <p:cNvPr id="69637" name="Picture 2" descr="图15-27  三人搬运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060575"/>
            <a:ext cx="38068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搬运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7704138" cy="12954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搬运：徒手搬运法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en-US" altLang="zh-CN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4.</a:t>
            </a: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多人搬运法 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rgbClr val="FF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70660" name="矩形 4"/>
          <p:cNvSpPr>
            <a:spLocks noChangeArrowheads="1"/>
          </p:cNvSpPr>
          <p:nvPr/>
        </p:nvSpPr>
        <p:spPr bwMode="auto">
          <a:xfrm>
            <a:off x="323850" y="2205038"/>
            <a:ext cx="8640763" cy="43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800100" lvl="1" indent="-342900">
              <a:lnSpc>
                <a:spcPct val="170000"/>
              </a:lnSpc>
              <a:buFont typeface="Arial" pitchFamily="34" charset="0"/>
              <a:buChar char="•"/>
            </a:pPr>
            <a:r>
              <a:rPr lang="zh-CN" altLang="zh-CN" sz="2000" b="1" dirty="0">
                <a:solidFill>
                  <a:schemeClr val="tx2"/>
                </a:solidFill>
                <a:ea typeface="宋体" pitchFamily="2" charset="-122"/>
              </a:rPr>
              <a:t>用于搬运</a:t>
            </a:r>
            <a:r>
              <a:rPr lang="zh-TW" altLang="zh-CN" sz="2000" b="1" dirty="0">
                <a:solidFill>
                  <a:srgbClr val="1D1496"/>
                </a:solidFill>
                <a:ea typeface="PMingLiU" pitchFamily="18" charset="-120"/>
              </a:rPr>
              <a:t>脊柱损伤的伤员</a:t>
            </a:r>
            <a:r>
              <a:rPr lang="zh-CN" altLang="zh-CN" sz="2000" b="1" dirty="0">
                <a:solidFill>
                  <a:schemeClr val="tx2"/>
                </a:solidFill>
                <a:ea typeface="宋体" pitchFamily="2" charset="-122"/>
              </a:rPr>
              <a:t>，主要目的是保持脊柱伸直并保证头颈部与躯干成一直线</a:t>
            </a:r>
            <a:r>
              <a:rPr lang="zh-TW" altLang="zh-CN" sz="2000" b="1" dirty="0" smtClean="0">
                <a:solidFill>
                  <a:schemeClr val="tx2"/>
                </a:solidFill>
                <a:ea typeface="PMingLiU" pitchFamily="18" charset="-120"/>
              </a:rPr>
              <a:t>。</a:t>
            </a:r>
            <a:endParaRPr lang="en-US" altLang="zh-TW" sz="2000" b="1" dirty="0" smtClean="0">
              <a:solidFill>
                <a:schemeClr val="tx2"/>
              </a:solidFill>
              <a:ea typeface="PMingLiU" pitchFamily="18" charset="-120"/>
            </a:endParaRPr>
          </a:p>
          <a:p>
            <a:pPr marL="800100" lvl="1" indent="-342900">
              <a:lnSpc>
                <a:spcPct val="170000"/>
              </a:lnSpc>
              <a:buFont typeface="Arial" pitchFamily="34" charset="0"/>
              <a:buChar char="•"/>
            </a:pPr>
            <a:r>
              <a:rPr lang="zh-CN" altLang="zh-CN" sz="2000" b="1" dirty="0" smtClean="0">
                <a:solidFill>
                  <a:schemeClr val="tx2"/>
                </a:solidFill>
                <a:ea typeface="宋体" pitchFamily="2" charset="-122"/>
              </a:rPr>
              <a:t>四</a:t>
            </a:r>
            <a:r>
              <a:rPr lang="zh-CN" altLang="zh-CN" sz="2000" b="1" dirty="0">
                <a:solidFill>
                  <a:schemeClr val="tx2"/>
                </a:solidFill>
                <a:ea typeface="宋体" pitchFamily="2" charset="-122"/>
              </a:rPr>
              <a:t>人搬运时，由一人专管头部的牵引固定，其他三人按照三人搬运法</a:t>
            </a:r>
            <a:r>
              <a:rPr lang="zh-CN" altLang="zh-CN" sz="2000" b="1" dirty="0" smtClean="0">
                <a:solidFill>
                  <a:schemeClr val="tx2"/>
                </a:solidFill>
                <a:ea typeface="宋体" pitchFamily="2" charset="-122"/>
              </a:rPr>
              <a:t>实施</a:t>
            </a:r>
            <a:r>
              <a:rPr lang="zh-CN" altLang="en-US" sz="2000" b="1" dirty="0" smtClean="0">
                <a:solidFill>
                  <a:schemeClr val="tx2"/>
                </a:solidFill>
                <a:ea typeface="宋体" pitchFamily="2" charset="-122"/>
              </a:rPr>
              <a:t>。</a:t>
            </a:r>
            <a:endParaRPr lang="en-US" altLang="zh-CN" sz="2000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 marL="800100" lvl="1" indent="-342900">
              <a:lnSpc>
                <a:spcPct val="170000"/>
              </a:lnSpc>
              <a:buFont typeface="Arial" pitchFamily="34" charset="0"/>
              <a:buChar char="•"/>
            </a:pPr>
            <a:r>
              <a:rPr lang="zh-CN" altLang="zh-CN" sz="2000" b="1" dirty="0" smtClean="0">
                <a:solidFill>
                  <a:schemeClr val="tx2"/>
                </a:solidFill>
                <a:ea typeface="宋体" pitchFamily="2" charset="-122"/>
              </a:rPr>
              <a:t>六</a:t>
            </a:r>
            <a:r>
              <a:rPr lang="zh-CN" altLang="zh-CN" sz="2000" b="1" dirty="0">
                <a:solidFill>
                  <a:schemeClr val="tx2"/>
                </a:solidFill>
                <a:ea typeface="宋体" pitchFamily="2" charset="-122"/>
              </a:rPr>
              <a:t>人搬运时</a:t>
            </a:r>
            <a:r>
              <a:rPr lang="zh-CN" altLang="zh-CN" sz="2000" b="1" dirty="0" smtClean="0">
                <a:solidFill>
                  <a:schemeClr val="tx2"/>
                </a:solidFill>
                <a:ea typeface="宋体" pitchFamily="2" charset="-122"/>
              </a:rPr>
              <a:t>，</a:t>
            </a:r>
            <a:r>
              <a:rPr lang="zh-TW" altLang="zh-CN" sz="2000" b="1" dirty="0" smtClean="0">
                <a:solidFill>
                  <a:schemeClr val="tx2"/>
                </a:solidFill>
                <a:ea typeface="PMingLiU" pitchFamily="18" charset="-120"/>
              </a:rPr>
              <a:t>分成</a:t>
            </a:r>
            <a:r>
              <a:rPr lang="zh-TW" altLang="zh-CN" sz="2000" b="1" dirty="0">
                <a:solidFill>
                  <a:schemeClr val="tx2"/>
                </a:solidFill>
                <a:ea typeface="PMingLiU" pitchFamily="18" charset="-120"/>
              </a:rPr>
              <a:t>两</a:t>
            </a:r>
            <a:r>
              <a:rPr lang="zh-TW" altLang="zh-CN" sz="2000" b="1" dirty="0" smtClean="0">
                <a:solidFill>
                  <a:schemeClr val="tx2"/>
                </a:solidFill>
                <a:ea typeface="PMingLiU" pitchFamily="18" charset="-120"/>
              </a:rPr>
              <a:t>排</a:t>
            </a:r>
            <a:r>
              <a:rPr lang="zh-CN" altLang="zh-CN" sz="2000" b="1" dirty="0" smtClean="0">
                <a:solidFill>
                  <a:schemeClr val="tx2"/>
                </a:solidFill>
                <a:ea typeface="宋体" pitchFamily="2" charset="-122"/>
              </a:rPr>
              <a:t>分别</a:t>
            </a:r>
            <a:r>
              <a:rPr lang="zh-TW" altLang="zh-CN" sz="2000" b="1" dirty="0">
                <a:solidFill>
                  <a:schemeClr val="tx2"/>
                </a:solidFill>
                <a:ea typeface="PMingLiU" pitchFamily="18" charset="-120"/>
              </a:rPr>
              <a:t>站</a:t>
            </a:r>
            <a:r>
              <a:rPr lang="zh-CN" altLang="zh-CN" sz="2000" b="1" dirty="0">
                <a:solidFill>
                  <a:schemeClr val="tx2"/>
                </a:solidFill>
                <a:ea typeface="宋体" pitchFamily="2" charset="-122"/>
              </a:rPr>
              <a:t>在伤员两侧，</a:t>
            </a:r>
            <a:r>
              <a:rPr lang="zh-TW" altLang="zh-CN" sz="2000" b="1" dirty="0">
                <a:solidFill>
                  <a:schemeClr val="tx2"/>
                </a:solidFill>
                <a:ea typeface="PMingLiU" pitchFamily="18" charset="-120"/>
              </a:rPr>
              <a:t>两人专管</a:t>
            </a:r>
            <a:r>
              <a:rPr lang="zh-TW" altLang="zh-CN" sz="2000" b="1" dirty="0" smtClean="0">
                <a:solidFill>
                  <a:schemeClr val="tx2"/>
                </a:solidFill>
                <a:ea typeface="PMingLiU" pitchFamily="18" charset="-120"/>
              </a:rPr>
              <a:t>头部</a:t>
            </a:r>
            <a:r>
              <a:rPr lang="zh-CN" altLang="en-US" sz="2000" b="1" dirty="0" smtClean="0">
                <a:solidFill>
                  <a:schemeClr val="tx2"/>
                </a:solidFill>
                <a:ea typeface="PMingLiU" pitchFamily="18" charset="-120"/>
              </a:rPr>
              <a:t>，</a:t>
            </a:r>
            <a:r>
              <a:rPr lang="zh-TW" altLang="zh-CN" sz="2000" b="1" dirty="0" smtClean="0">
                <a:solidFill>
                  <a:schemeClr val="tx2"/>
                </a:solidFill>
                <a:ea typeface="PMingLiU" pitchFamily="18" charset="-120"/>
              </a:rPr>
              <a:t>两</a:t>
            </a:r>
            <a:r>
              <a:rPr lang="zh-TW" altLang="zh-CN" sz="2000" b="1" dirty="0">
                <a:solidFill>
                  <a:schemeClr val="tx2"/>
                </a:solidFill>
                <a:ea typeface="PMingLiU" pitchFamily="18" charset="-120"/>
              </a:rPr>
              <a:t>人托住背部和臀部，两人托住下肢，</a:t>
            </a:r>
            <a:r>
              <a:rPr lang="zh-CN" altLang="zh-CN" sz="2000" b="1" dirty="0">
                <a:solidFill>
                  <a:schemeClr val="tx2"/>
                </a:solidFill>
                <a:ea typeface="宋体" pitchFamily="2" charset="-122"/>
              </a:rPr>
              <a:t>协调一致</a:t>
            </a:r>
            <a:r>
              <a:rPr lang="zh-TW" altLang="zh-CN" sz="2000" b="1" dirty="0">
                <a:solidFill>
                  <a:schemeClr val="tx2"/>
                </a:solidFill>
                <a:ea typeface="PMingLiU" pitchFamily="18" charset="-120"/>
              </a:rPr>
              <a:t>轻轻将伤员抱起</a:t>
            </a:r>
            <a:r>
              <a:rPr lang="zh-TW" altLang="zh-CN" sz="2000" b="1" dirty="0" smtClean="0">
                <a:solidFill>
                  <a:schemeClr val="tx2"/>
                </a:solidFill>
                <a:ea typeface="PMingLiU" pitchFamily="18" charset="-120"/>
              </a:rPr>
              <a:t>。</a:t>
            </a:r>
            <a:endParaRPr lang="en-US" altLang="zh-TW" sz="2000" b="1" dirty="0" smtClean="0">
              <a:solidFill>
                <a:schemeClr val="tx2"/>
              </a:solidFill>
              <a:ea typeface="PMingLiU" pitchFamily="18" charset="-120"/>
            </a:endParaRPr>
          </a:p>
          <a:p>
            <a:pPr marL="800100" lvl="1" indent="-342900">
              <a:lnSpc>
                <a:spcPct val="170000"/>
              </a:lnSpc>
              <a:buFont typeface="Arial" pitchFamily="34" charset="0"/>
              <a:buChar char="•"/>
            </a:pPr>
            <a:r>
              <a:rPr lang="zh-CN" altLang="zh-CN" sz="2000" b="1" dirty="0" smtClean="0">
                <a:solidFill>
                  <a:schemeClr val="tx2"/>
                </a:solidFill>
                <a:ea typeface="宋体" pitchFamily="2" charset="-122"/>
              </a:rPr>
              <a:t>搬运</a:t>
            </a:r>
            <a:r>
              <a:rPr lang="zh-CN" altLang="zh-CN" sz="2000" b="1" dirty="0">
                <a:solidFill>
                  <a:schemeClr val="tx2"/>
                </a:solidFill>
                <a:ea typeface="宋体" pitchFamily="2" charset="-122"/>
              </a:rPr>
              <a:t>过程要轻柔、</a:t>
            </a:r>
            <a:r>
              <a:rPr lang="zh-CN" altLang="zh-CN" sz="2200" b="1" dirty="0">
                <a:solidFill>
                  <a:schemeClr val="tx2"/>
                </a:solidFill>
                <a:ea typeface="宋体" pitchFamily="2" charset="-122"/>
              </a:rPr>
              <a:t>步调一致，尽快将伤员置于硬板担架或推车上。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搬运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96975"/>
            <a:ext cx="8496300" cy="21605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搬运：担架搬运法</a:t>
            </a: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4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   担架结构简单、轻便耐用，是急救现场转运过程中最常用的工具，适用于转运路程较远、躯干或下肢骨折、危急重症的伤员。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rgbClr val="FF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71684" name="TextBox 5"/>
          <p:cNvSpPr txBox="1">
            <a:spLocks noChangeArrowheads="1"/>
          </p:cNvSpPr>
          <p:nvPr/>
        </p:nvSpPr>
        <p:spPr bwMode="auto">
          <a:xfrm>
            <a:off x="250825" y="3500438"/>
            <a:ext cx="88217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zh-CN" sz="2400" b="1" dirty="0">
                <a:solidFill>
                  <a:schemeClr val="tx2"/>
                </a:solidFill>
                <a:ea typeface="宋体" pitchFamily="2" charset="-122"/>
              </a:rPr>
              <a:t>．铲式担架：适用于脊柱损伤等不能随意搬动的伤员转运。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zh-CN" sz="2400" b="1" dirty="0">
                <a:solidFill>
                  <a:schemeClr val="tx2"/>
                </a:solidFill>
                <a:ea typeface="宋体" pitchFamily="2" charset="-122"/>
              </a:rPr>
              <a:t>．板式担架：适用于心肺复苏及骨折伤员。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tx2"/>
                </a:solidFill>
                <a:ea typeface="宋体" pitchFamily="2" charset="-122"/>
              </a:rPr>
              <a:t>3</a:t>
            </a:r>
            <a:r>
              <a:rPr lang="zh-CN" altLang="zh-CN" sz="2400" b="1" dirty="0">
                <a:solidFill>
                  <a:schemeClr val="tx2"/>
                </a:solidFill>
                <a:ea typeface="宋体" pitchFamily="2" charset="-122"/>
              </a:rPr>
              <a:t>．四轮担架：适合危重伤员的远程转送。</a:t>
            </a:r>
          </a:p>
          <a:p>
            <a:pPr eaLnBrk="1" hangingPunct="1">
              <a:lnSpc>
                <a:spcPct val="150000"/>
              </a:lnSpc>
            </a:pPr>
            <a:r>
              <a:rPr lang="zh-TW" altLang="zh-CN" sz="2400" b="1" dirty="0">
                <a:solidFill>
                  <a:schemeClr val="tx2"/>
                </a:solidFill>
                <a:ea typeface="PMingLiU" pitchFamily="18" charset="-120"/>
              </a:rPr>
              <a:t>4</a:t>
            </a:r>
            <a:r>
              <a:rPr lang="zh-CN" altLang="zh-CN" sz="2400" b="1" dirty="0">
                <a:solidFill>
                  <a:schemeClr val="tx2"/>
                </a:solidFill>
                <a:ea typeface="宋体" pitchFamily="2" charset="-122"/>
              </a:rPr>
              <a:t>．帆布担架：在急救现场，也可用被服替代帆布制成简易担架。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pitchFamily="2" charset="-122"/>
              </a:rPr>
              <a:t>搬运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23850" y="1125538"/>
            <a:ext cx="8496300" cy="719137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n-lt"/>
                <a:ea typeface="宋体" pitchFamily="2" charset="-122"/>
              </a:rPr>
              <a:t>搬运：</a:t>
            </a:r>
            <a:r>
              <a:rPr lang="zh-CN" altLang="en-US" sz="2800" b="1" kern="0" dirty="0">
                <a:solidFill>
                  <a:srgbClr val="FF0000"/>
                </a:solidFill>
                <a:latin typeface="+mn-lt"/>
                <a:ea typeface="宋体" pitchFamily="2" charset="-122"/>
              </a:rPr>
              <a:t>注意事项</a:t>
            </a:r>
            <a:endParaRPr lang="zh-CN" altLang="en-US" sz="24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chemeClr val="tx2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defRPr/>
            </a:pPr>
            <a:endParaRPr lang="en-US" altLang="zh-CN" sz="2800" b="1" kern="0" dirty="0">
              <a:solidFill>
                <a:srgbClr val="FF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72708" name="TextBox 5"/>
          <p:cNvSpPr txBox="1">
            <a:spLocks noChangeArrowheads="1"/>
          </p:cNvSpPr>
          <p:nvPr/>
        </p:nvSpPr>
        <p:spPr bwMode="auto">
          <a:xfrm>
            <a:off x="323850" y="1779588"/>
            <a:ext cx="882015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 sz="2400" b="1" dirty="0">
                <a:solidFill>
                  <a:schemeClr val="tx2"/>
                </a:solidFill>
                <a:ea typeface="宋体" pitchFamily="2" charset="-122"/>
              </a:rPr>
              <a:t>．搬运前，根据情况实施止血、包扎、固定或</a:t>
            </a:r>
            <a:r>
              <a:rPr lang="en-US" altLang="zh-CN" sz="2400" b="1" dirty="0">
                <a:solidFill>
                  <a:schemeClr val="tx2"/>
                </a:solidFill>
                <a:ea typeface="宋体" pitchFamily="2" charset="-122"/>
              </a:rPr>
              <a:t>CPR</a:t>
            </a:r>
            <a:r>
              <a:rPr lang="zh-CN" altLang="en-US" sz="2400" b="1" dirty="0">
                <a:solidFill>
                  <a:schemeClr val="tx2"/>
                </a:solidFill>
                <a:ea typeface="宋体" pitchFamily="2" charset="-122"/>
              </a:rPr>
              <a:t>等急救措施。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z="2400" b="1" dirty="0">
                <a:solidFill>
                  <a:schemeClr val="tx2"/>
                </a:solidFill>
                <a:ea typeface="宋体" pitchFamily="2" charset="-122"/>
              </a:rPr>
              <a:t>．选择适当的搬运方式和工具。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tx2"/>
                </a:solidFill>
                <a:ea typeface="宋体" pitchFamily="2" charset="-122"/>
              </a:rPr>
              <a:t>3</a:t>
            </a:r>
            <a:r>
              <a:rPr lang="zh-CN" altLang="en-US" sz="2400" b="1" dirty="0">
                <a:solidFill>
                  <a:schemeClr val="tx2"/>
                </a:solidFill>
                <a:ea typeface="宋体" pitchFamily="2" charset="-122"/>
              </a:rPr>
              <a:t>．搬运动作轻巧、协调一致，注意观察伤员的病情变化。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tx2"/>
                </a:solidFill>
                <a:ea typeface="宋体" pitchFamily="2" charset="-122"/>
              </a:rPr>
              <a:t>4</a:t>
            </a:r>
            <a:r>
              <a:rPr lang="zh-CN" altLang="en-US" sz="2400" b="1" dirty="0">
                <a:solidFill>
                  <a:schemeClr val="tx2"/>
                </a:solidFill>
                <a:ea typeface="宋体" pitchFamily="2" charset="-122"/>
              </a:rPr>
              <a:t>．特殊伤员搬运前和搬运过程中应进行适当的处理。</a:t>
            </a:r>
            <a:endParaRPr lang="en-US" altLang="zh-CN" sz="2400" b="1" dirty="0">
              <a:solidFill>
                <a:schemeClr val="tx2"/>
              </a:solidFill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tx2"/>
                </a:solidFill>
                <a:ea typeface="宋体" pitchFamily="2" charset="-122"/>
              </a:rPr>
              <a:t>5</a:t>
            </a:r>
            <a:r>
              <a:rPr lang="zh-CN" altLang="en-US" sz="2400" b="1" dirty="0">
                <a:solidFill>
                  <a:schemeClr val="tx2"/>
                </a:solidFill>
                <a:ea typeface="宋体" pitchFamily="2" charset="-122"/>
              </a:rPr>
              <a:t>．担架搬运时，伤员头在后，足在前，便于后面抬担架者能够随时观察伤员病情变化；抬担架者要脚步一致，平稳前进，在上下坡时应及时调整担架高度，使伤员保持水平位。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tx2"/>
                </a:solidFill>
                <a:ea typeface="宋体" pitchFamily="2" charset="-122"/>
              </a:rPr>
              <a:t>6</a:t>
            </a:r>
            <a:r>
              <a:rPr lang="zh-CN" altLang="en-US" sz="2400" b="1" dirty="0">
                <a:solidFill>
                  <a:schemeClr val="tx2"/>
                </a:solidFill>
                <a:ea typeface="宋体" pitchFamily="2" charset="-122"/>
              </a:rPr>
              <a:t>．救护人员应与医院医护人员做好交接。</a:t>
            </a:r>
          </a:p>
          <a:p>
            <a:pPr eaLnBrk="1" hangingPunct="1">
              <a:lnSpc>
                <a:spcPct val="150000"/>
              </a:lnSpc>
            </a:pPr>
            <a:endParaRPr lang="zh-CN" altLang="zh-CN" sz="2400" b="1" dirty="0">
              <a:solidFill>
                <a:schemeClr val="tx2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73732" name="矩形 3"/>
          <p:cNvSpPr>
            <a:spLocks noChangeArrowheads="1"/>
          </p:cNvSpPr>
          <p:nvPr/>
        </p:nvSpPr>
        <p:spPr bwMode="auto">
          <a:xfrm>
            <a:off x="1042988" y="2708275"/>
            <a:ext cx="6769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0" hangingPunct="0"/>
            <a:r>
              <a:rPr lang="zh-CN" altLang="en-US" sz="4000" b="1" dirty="0">
                <a:solidFill>
                  <a:schemeClr val="tx2"/>
                </a:solidFill>
                <a:latin typeface="Verdana" pitchFamily="34" charset="0"/>
                <a:ea typeface="宋体" pitchFamily="2" charset="-122"/>
              </a:rPr>
              <a:t>第二节  多发伤患者的护理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DFCB24E-F0DB-4FBA-BB8D-80C546DAB382}" type="slidenum">
              <a:rPr lang="en-US" altLang="zh-CN" smtClean="0"/>
              <a:pPr eaLnBrk="1" hangingPunct="1"/>
              <a:t>68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760"/>
            <a:ext cx="8964612" cy="5400675"/>
          </a:xfrm>
        </p:spPr>
        <p:txBody>
          <a:bodyPr/>
          <a:lstStyle/>
          <a:p>
            <a:r>
              <a:rPr lang="zh-CN" altLang="zh-CN" dirty="0" smtClean="0">
                <a:solidFill>
                  <a:schemeClr val="tx2"/>
                </a:solidFill>
                <a:ea typeface="宋体" pitchFamily="2" charset="-122"/>
              </a:rPr>
              <a:t>案例</a:t>
            </a: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：</a:t>
            </a:r>
            <a:endParaRPr lang="zh-CN" altLang="zh-CN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 smtClean="0">
                <a:solidFill>
                  <a:schemeClr val="tx2"/>
                </a:solidFill>
                <a:ea typeface="宋体" pitchFamily="2" charset="-122"/>
              </a:rPr>
              <a:t>        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男性</a:t>
            </a:r>
            <a:r>
              <a:rPr lang="zh-CN" altLang="en-US" sz="2400" dirty="0">
                <a:solidFill>
                  <a:schemeClr val="tx2"/>
                </a:solidFill>
                <a:ea typeface="宋体" pitchFamily="2" charset="-122"/>
              </a:rPr>
              <a:t>，</a:t>
            </a:r>
            <a:r>
              <a:rPr lang="en-US" altLang="zh-CN" sz="2400" dirty="0">
                <a:solidFill>
                  <a:schemeClr val="tx2"/>
                </a:solidFill>
                <a:ea typeface="宋体" pitchFamily="2" charset="-122"/>
              </a:rPr>
              <a:t>40</a:t>
            </a:r>
            <a:r>
              <a:rPr lang="zh-CN" altLang="en-US" sz="2400" dirty="0">
                <a:solidFill>
                  <a:schemeClr val="tx2"/>
                </a:solidFill>
                <a:ea typeface="宋体" pitchFamily="2" charset="-122"/>
              </a:rPr>
              <a:t>岁。主因“</a:t>
            </a:r>
            <a:r>
              <a:rPr lang="en-US" altLang="zh-CN" sz="2400" dirty="0">
                <a:solidFill>
                  <a:schemeClr val="tx2"/>
                </a:solidFill>
                <a:ea typeface="宋体" pitchFamily="2" charset="-122"/>
              </a:rPr>
              <a:t>30min</a:t>
            </a:r>
            <a:r>
              <a:rPr lang="zh-CN" altLang="en-US" sz="2400" dirty="0">
                <a:solidFill>
                  <a:schemeClr val="tx2"/>
                </a:solidFill>
                <a:ea typeface="宋体" pitchFamily="2" charset="-122"/>
              </a:rPr>
              <a:t>前被汽车撞伤胸腹部，意识不清”急诊入院。入院查体：</a:t>
            </a:r>
            <a:r>
              <a:rPr lang="en-US" altLang="zh-CN" sz="2400" dirty="0">
                <a:solidFill>
                  <a:schemeClr val="tx2"/>
                </a:solidFill>
                <a:ea typeface="宋体" pitchFamily="2" charset="-122"/>
              </a:rPr>
              <a:t>T 36.5℃</a:t>
            </a:r>
            <a:r>
              <a:rPr lang="zh-CN" altLang="en-US" sz="2400" dirty="0">
                <a:solidFill>
                  <a:schemeClr val="tx2"/>
                </a:solidFill>
                <a:ea typeface="宋体" pitchFamily="2" charset="-122"/>
              </a:rPr>
              <a:t>，</a:t>
            </a:r>
            <a:r>
              <a:rPr lang="en-US" altLang="zh-CN" sz="2400" dirty="0">
                <a:solidFill>
                  <a:schemeClr val="tx2"/>
                </a:solidFill>
                <a:ea typeface="宋体" pitchFamily="2" charset="-122"/>
              </a:rPr>
              <a:t>P 50</a:t>
            </a:r>
            <a:r>
              <a:rPr lang="zh-CN" altLang="en-US" sz="2400" dirty="0">
                <a:solidFill>
                  <a:schemeClr val="tx2"/>
                </a:solidFill>
                <a:ea typeface="宋体" pitchFamily="2" charset="-122"/>
              </a:rPr>
              <a:t>次</a:t>
            </a:r>
            <a:r>
              <a:rPr lang="en-US" altLang="zh-CN" sz="2400" dirty="0">
                <a:solidFill>
                  <a:schemeClr val="tx2"/>
                </a:solidFill>
                <a:ea typeface="宋体" pitchFamily="2" charset="-122"/>
              </a:rPr>
              <a:t>/</a:t>
            </a:r>
            <a:r>
              <a:rPr lang="zh-CN" altLang="en-US" sz="2400" dirty="0">
                <a:solidFill>
                  <a:schemeClr val="tx2"/>
                </a:solidFill>
                <a:ea typeface="宋体" pitchFamily="2" charset="-122"/>
              </a:rPr>
              <a:t>分，血压未测及，</a:t>
            </a:r>
            <a:r>
              <a:rPr lang="en-US" altLang="zh-CN" sz="2400" dirty="0">
                <a:solidFill>
                  <a:schemeClr val="tx2"/>
                </a:solidFill>
                <a:ea typeface="宋体" pitchFamily="2" charset="-122"/>
              </a:rPr>
              <a:t>R 10</a:t>
            </a:r>
            <a:r>
              <a:rPr lang="zh-CN" altLang="en-US" sz="2400" dirty="0">
                <a:solidFill>
                  <a:schemeClr val="tx2"/>
                </a:solidFill>
                <a:ea typeface="宋体" pitchFamily="2" charset="-122"/>
              </a:rPr>
              <a:t>次</a:t>
            </a:r>
            <a:r>
              <a:rPr lang="en-US" altLang="zh-CN" sz="2400" dirty="0">
                <a:solidFill>
                  <a:schemeClr val="tx2"/>
                </a:solidFill>
                <a:ea typeface="宋体" pitchFamily="2" charset="-122"/>
              </a:rPr>
              <a:t>/</a:t>
            </a:r>
            <a:r>
              <a:rPr lang="zh-CN" altLang="en-US" sz="2400" dirty="0">
                <a:solidFill>
                  <a:schemeClr val="tx2"/>
                </a:solidFill>
                <a:ea typeface="宋体" pitchFamily="2" charset="-122"/>
              </a:rPr>
              <a:t>分；患者呈昏迷状态，双侧瞳孔等大等圆，对光反射迟钝，颅骨无畸形和血肿；胸部无开放性伤口，右侧胸廓有明显畸形，出现反常呼吸运动，有骨摩擦感，皮肤淤血；脊柱无畸形；腹部明显膨隆，移动性浊音阳性。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    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rgbClr val="FF0000"/>
                </a:solidFill>
                <a:ea typeface="宋体" pitchFamily="2" charset="-122"/>
              </a:rPr>
              <a:t>        问题</a:t>
            </a:r>
            <a:r>
              <a:rPr lang="zh-CN" altLang="en-US" sz="2400" dirty="0">
                <a:solidFill>
                  <a:srgbClr val="FF0000"/>
                </a:solidFill>
                <a:ea typeface="宋体" pitchFamily="2" charset="-122"/>
              </a:rPr>
              <a:t>：该患者可能的诊断都有哪些？是否符合多发伤的诊断标准？须采取哪些救护措施？</a:t>
            </a:r>
            <a:endParaRPr lang="en-US" altLang="zh-CN" sz="2400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4756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b="1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8A5358E-792C-4D86-A04C-A1A9D805D920}" type="slidenum">
              <a:rPr lang="en-US" altLang="zh-CN" smtClean="0"/>
              <a:pPr eaLnBrk="1" hangingPunct="1"/>
              <a:t>69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57325"/>
            <a:ext cx="8964612" cy="5400675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定义：</a:t>
            </a:r>
            <a:endParaRPr lang="zh-CN" altLang="zh-CN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   </a:t>
            </a:r>
            <a:r>
              <a:rPr lang="zh-CN" altLang="en-US" dirty="0" smtClean="0">
                <a:solidFill>
                  <a:srgbClr val="1D1496"/>
                </a:solidFill>
                <a:ea typeface="宋体" pitchFamily="2" charset="-122"/>
              </a:rPr>
              <a:t>多发性创伤（</a:t>
            </a:r>
            <a:r>
              <a:rPr lang="en-US" altLang="zh-CN" dirty="0" smtClean="0">
                <a:solidFill>
                  <a:srgbClr val="1D1496"/>
                </a:solidFill>
                <a:ea typeface="宋体" pitchFamily="2" charset="-122"/>
              </a:rPr>
              <a:t>multiple trauma</a:t>
            </a:r>
            <a:r>
              <a:rPr lang="zh-CN" altLang="en-US" dirty="0" smtClean="0">
                <a:solidFill>
                  <a:srgbClr val="1D1496"/>
                </a:solidFill>
                <a:ea typeface="宋体" pitchFamily="2" charset="-122"/>
              </a:rPr>
              <a:t>），</a:t>
            </a: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简称多发伤，是指在同一致伤因素作用下，人体同时或相继有两个以上的解剖部位或器官受到严重损伤，且其中至少有一处可以危及生命，或并发创伤性休克者。</a:t>
            </a: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5780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概念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95400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1.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指压止血法</a:t>
            </a:r>
            <a:endParaRPr lang="en-US" altLang="zh-CN" smtClean="0">
              <a:ea typeface="宋体" pitchFamily="2" charset="-122"/>
            </a:endParaRPr>
          </a:p>
        </p:txBody>
      </p:sp>
      <p:sp>
        <p:nvSpPr>
          <p:cNvPr id="12292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80C1B88B-E84B-407B-87C0-BD77FF6600D4}" type="slidenum">
              <a:rPr lang="en-US" altLang="zh-CN" smtClean="0"/>
              <a:pPr eaLnBrk="1" hangingPunct="1"/>
              <a:t>7</a:t>
            </a:fld>
            <a:endParaRPr lang="en-US" altLang="zh-CN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0825" y="2420938"/>
          <a:ext cx="8712200" cy="4103687"/>
        </p:xfrm>
        <a:graphic>
          <a:graphicData uri="http://schemas.openxmlformats.org/drawingml/2006/table">
            <a:tbl>
              <a:tblPr/>
              <a:tblGrid>
                <a:gridCol w="1475414"/>
                <a:gridCol w="2659660"/>
                <a:gridCol w="4577126"/>
              </a:tblGrid>
              <a:tr h="5203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出血位置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指压止血法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要点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3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头顶部出血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颞浅动脉压迫止血法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用拇指将同侧耳屏前方颧弓根部的搏动点（颞浅动脉）压向</a:t>
                      </a:r>
                      <a:r>
                        <a:rPr 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颞骨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303" name="Picture 1" descr="图15-1 颞浅动脉压迫止血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73463"/>
            <a:ext cx="34131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DBCD1C2-C27D-4FA9-A3BF-141CFF040D48}" type="slidenum">
              <a:rPr lang="en-US" altLang="zh-CN" smtClean="0"/>
              <a:pPr eaLnBrk="1" hangingPunct="1"/>
              <a:t>70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760"/>
            <a:ext cx="8424862" cy="5400675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   </a:t>
            </a:r>
            <a:r>
              <a:rPr lang="en-US" altLang="zh-CN" dirty="0" smtClean="0">
                <a:solidFill>
                  <a:srgbClr val="1D1496"/>
                </a:solidFill>
                <a:ea typeface="宋体" pitchFamily="2" charset="-122"/>
              </a:rPr>
              <a:t>(</a:t>
            </a:r>
            <a:r>
              <a:rPr lang="zh-CN" altLang="en-US" dirty="0" smtClean="0">
                <a:solidFill>
                  <a:srgbClr val="1D1496"/>
                </a:solidFill>
                <a:ea typeface="宋体" pitchFamily="2" charset="-122"/>
              </a:rPr>
              <a:t>一）快速伤情评估</a:t>
            </a:r>
          </a:p>
          <a:p>
            <a:pPr>
              <a:lnSpc>
                <a:spcPct val="200000"/>
              </a:lnSpc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   1. </a:t>
            </a: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呼吸</a:t>
            </a:r>
            <a:r>
              <a:rPr lang="zh-CN" altLang="en-US" sz="2400" dirty="0">
                <a:solidFill>
                  <a:schemeClr val="tx2"/>
                </a:solidFill>
                <a:ea typeface="宋体" pitchFamily="2" charset="-122"/>
              </a:rPr>
              <a:t>系统：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        </a:t>
            </a: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有无气道不畅或阻塞；有无通气不良、鼻翼煽动、呼吸音减弱，胸廓运动是否对称、有无张力性气胸或开放性气胸及连枷胸、胸骨和肋骨有无骨折。</a:t>
            </a:r>
          </a:p>
        </p:txBody>
      </p:sp>
      <p:sp>
        <p:nvSpPr>
          <p:cNvPr id="7680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护理评估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DE04AB5-A604-414C-8E0A-BFBDE48F8F5D}" type="slidenum">
              <a:rPr lang="en-US" altLang="zh-CN" smtClean="0"/>
              <a:pPr eaLnBrk="1" hangingPunct="1"/>
              <a:t>71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3321" y="1196753"/>
            <a:ext cx="8893175" cy="5400898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   </a:t>
            </a:r>
            <a:r>
              <a:rPr lang="en-US" altLang="zh-CN" dirty="0" smtClean="0">
                <a:solidFill>
                  <a:srgbClr val="1D1496"/>
                </a:solidFill>
                <a:ea typeface="宋体" pitchFamily="2" charset="-122"/>
              </a:rPr>
              <a:t>(</a:t>
            </a:r>
            <a:r>
              <a:rPr lang="zh-CN" altLang="en-US" dirty="0" smtClean="0">
                <a:solidFill>
                  <a:srgbClr val="1D1496"/>
                </a:solidFill>
                <a:ea typeface="宋体" pitchFamily="2" charset="-122"/>
              </a:rPr>
              <a:t>一）快速伤情评估</a:t>
            </a:r>
            <a:endParaRPr lang="zh-CN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．循环</a:t>
            </a:r>
            <a:r>
              <a:rPr lang="zh-CN" altLang="zh-CN" sz="2400" dirty="0">
                <a:solidFill>
                  <a:schemeClr val="tx2"/>
                </a:solidFill>
                <a:ea typeface="宋体" pitchFamily="2" charset="-122"/>
              </a:rPr>
              <a:t>系统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:</a:t>
            </a:r>
            <a:endParaRPr lang="zh-CN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）血压的快速评估：可触及桡动脉、股动脉或颈内动脉搏动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, </a:t>
            </a: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则收缩压分别为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80mmHg</a:t>
            </a: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、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70mmHg</a:t>
            </a: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、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60mmHg</a:t>
            </a: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）失血情况的快速评估：毛细血管充盈时间评估法，即救护人员用手指压迫伤员拇指的甲床使其颜色变白，除去压力后伤员甲床恢复红润的时间超过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2s</a:t>
            </a:r>
            <a:r>
              <a:rPr lang="zh-CN" altLang="zh-CN" sz="2400" dirty="0" smtClean="0">
                <a:solidFill>
                  <a:schemeClr val="tx2"/>
                </a:solidFill>
                <a:ea typeface="宋体" pitchFamily="2" charset="-122"/>
              </a:rPr>
              <a:t>，预示已经发生组织关注不足。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782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护理评估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DBCD1C2-C27D-4FA9-A3BF-141CFF040D48}" type="slidenum">
              <a:rPr lang="en-US" altLang="zh-CN" smtClean="0"/>
              <a:pPr eaLnBrk="1" hangingPunct="1"/>
              <a:t>72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0768"/>
            <a:ext cx="8424862" cy="5400675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   </a:t>
            </a:r>
            <a:r>
              <a:rPr lang="en-US" altLang="zh-CN" dirty="0" smtClean="0">
                <a:solidFill>
                  <a:srgbClr val="1D1496"/>
                </a:solidFill>
                <a:ea typeface="宋体" pitchFamily="2" charset="-122"/>
              </a:rPr>
              <a:t>(</a:t>
            </a:r>
            <a:r>
              <a:rPr lang="zh-CN" altLang="en-US" dirty="0" smtClean="0">
                <a:solidFill>
                  <a:srgbClr val="1D1496"/>
                </a:solidFill>
                <a:ea typeface="宋体" pitchFamily="2" charset="-122"/>
              </a:rPr>
              <a:t>一）快速伤情评估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tx2"/>
                </a:solidFill>
                <a:ea typeface="宋体" pitchFamily="2" charset="-122"/>
              </a:rPr>
              <a:t>    3</a:t>
            </a:r>
            <a:r>
              <a:rPr lang="zh-CN" altLang="zh-CN" dirty="0" smtClean="0">
                <a:solidFill>
                  <a:schemeClr val="tx2"/>
                </a:solidFill>
                <a:ea typeface="宋体" pitchFamily="2" charset="-122"/>
              </a:rPr>
              <a:t>．</a:t>
            </a:r>
            <a:r>
              <a:rPr lang="zh-CN" altLang="en-US" dirty="0" smtClean="0">
                <a:solidFill>
                  <a:schemeClr val="tx2"/>
                </a:solidFill>
                <a:ea typeface="宋体" pitchFamily="2" charset="-122"/>
              </a:rPr>
              <a:t>中枢神经系统</a:t>
            </a:r>
            <a:endParaRPr lang="en-US" altLang="zh-CN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</a:rPr>
              <a:t>评估</a:t>
            </a:r>
            <a:r>
              <a:rPr lang="zh-CN" altLang="en-US" sz="2800" b="1" dirty="0">
                <a:solidFill>
                  <a:schemeClr val="tx2"/>
                </a:solidFill>
                <a:ea typeface="宋体" pitchFamily="2" charset="-122"/>
              </a:rPr>
              <a:t>意识状态、瞳孔大小、瞳孔对光反射、有无偏瘫或截瘫。</a:t>
            </a:r>
            <a:endParaRPr lang="en-US" altLang="zh-CN" sz="2800" b="1" dirty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</a:rPr>
              <a:t>意识状态的评估可采用</a:t>
            </a: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</a:rPr>
              <a:t>GCS</a:t>
            </a: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</a:rPr>
              <a:t>昏迷评分。</a:t>
            </a:r>
            <a:endParaRPr lang="en-US" altLang="zh-CN" sz="2800" b="1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680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护理评估</a:t>
            </a:r>
          </a:p>
        </p:txBody>
      </p:sp>
    </p:spTree>
    <p:extLst>
      <p:ext uri="{BB962C8B-B14F-4D97-AF65-F5344CB8AC3E}">
        <p14:creationId xmlns="" xmlns:p14="http://schemas.microsoft.com/office/powerpoint/2010/main" val="353011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84E9D98-8825-4098-A64E-27BF96B576EE}" type="slidenum">
              <a:rPr lang="en-US" altLang="zh-CN" smtClean="0"/>
              <a:pPr eaLnBrk="1" hangingPunct="1"/>
              <a:t>73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9988"/>
            <a:ext cx="8713788" cy="5688012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1D1496"/>
                </a:solidFill>
                <a:ea typeface="宋体" pitchFamily="2" charset="-122"/>
              </a:rPr>
              <a:t>（二）全身评估：</a:t>
            </a:r>
            <a:endParaRPr lang="en-US" altLang="zh-CN" dirty="0" smtClean="0">
              <a:solidFill>
                <a:srgbClr val="1D1496"/>
              </a:solidFill>
              <a:ea typeface="宋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 smtClean="0">
                <a:solidFill>
                  <a:srgbClr val="1D1496"/>
                </a:solidFill>
                <a:ea typeface="宋体" pitchFamily="2" charset="-122"/>
              </a:rPr>
              <a:t>  1.</a:t>
            </a:r>
            <a:r>
              <a:rPr lang="zh-CN" altLang="en-US" dirty="0" smtClean="0">
                <a:solidFill>
                  <a:srgbClr val="1D1496"/>
                </a:solidFill>
                <a:ea typeface="宋体" pitchFamily="2" charset="-122"/>
              </a:rPr>
              <a:t>常用方法：</a:t>
            </a:r>
            <a:endParaRPr lang="en-US" altLang="zh-CN" dirty="0" smtClean="0">
              <a:solidFill>
                <a:srgbClr val="1D1496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）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CRASHPLAN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评估方法：</a:t>
            </a:r>
            <a:endParaRPr lang="en-US" altLang="zh-CN" sz="20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    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①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C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：心脏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 (cardiac)             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②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R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：呼吸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(respiration)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 </a:t>
            </a:r>
            <a:endParaRPr lang="en-US" altLang="zh-CN" sz="20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    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③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A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：腹部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(abdomen)           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④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S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：脊柱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(spine)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 </a:t>
            </a:r>
            <a:endParaRPr lang="en-US" altLang="zh-CN" sz="20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    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⑤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H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：头部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(head)                  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⑥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P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：骨盆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(pelvis)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    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⑦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L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：肢体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(limbs)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 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                 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⑧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A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：动脉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(arteries)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 </a:t>
            </a:r>
            <a:endParaRPr lang="en-US" altLang="zh-CN" sz="20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    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⑨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N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：神经</a:t>
            </a:r>
            <a:r>
              <a:rPr lang="en-US" altLang="zh-CN" sz="2000" dirty="0" smtClean="0">
                <a:solidFill>
                  <a:schemeClr val="tx2"/>
                </a:solidFill>
                <a:ea typeface="宋体" pitchFamily="2" charset="-122"/>
              </a:rPr>
              <a:t>(nerves)</a:t>
            </a:r>
            <a:r>
              <a:rPr lang="zh-CN" altLang="zh-CN" sz="2000" dirty="0" smtClean="0">
                <a:solidFill>
                  <a:schemeClr val="tx2"/>
                </a:solidFill>
                <a:ea typeface="宋体" pitchFamily="2" charset="-122"/>
              </a:rPr>
              <a:t> </a:t>
            </a:r>
            <a:r>
              <a:rPr lang="en-US" altLang="zh-CN" sz="2000" dirty="0" smtClean="0">
                <a:ea typeface="宋体" pitchFamily="2" charset="-122"/>
              </a:rPr>
              <a:t/>
            </a:r>
            <a:br>
              <a:rPr lang="en-US" altLang="zh-CN" sz="2000" dirty="0" smtClean="0">
                <a:ea typeface="宋体" pitchFamily="2" charset="-122"/>
              </a:rPr>
            </a:br>
            <a:endParaRPr lang="en-US" altLang="zh-CN" sz="2000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192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护理评估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065D21D-EE12-4FB2-9F81-C2ED99D6F46C}" type="slidenum">
              <a:rPr lang="en-US" altLang="zh-CN" smtClean="0"/>
              <a:pPr eaLnBrk="1" hangingPunct="1"/>
              <a:t>74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169988"/>
            <a:ext cx="8928991" cy="5688012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1D1496"/>
                </a:solidFill>
                <a:ea typeface="宋体" pitchFamily="2" charset="-122"/>
              </a:rPr>
              <a:t>（二）全身评估：</a:t>
            </a:r>
            <a:endParaRPr lang="en-US" altLang="zh-CN" dirty="0" smtClean="0">
              <a:solidFill>
                <a:srgbClr val="1D1496"/>
              </a:solidFill>
              <a:ea typeface="宋体" pitchFamily="2" charset="-122"/>
            </a:endParaRP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dirty="0" smtClean="0">
                <a:solidFill>
                  <a:srgbClr val="1D1496"/>
                </a:solidFill>
                <a:ea typeface="宋体" pitchFamily="2" charset="-122"/>
              </a:rPr>
              <a:t>  </a:t>
            </a:r>
            <a:r>
              <a:rPr lang="en-US" altLang="zh-CN" sz="2400" dirty="0" smtClean="0">
                <a:solidFill>
                  <a:srgbClr val="1D1496"/>
                </a:solidFill>
                <a:ea typeface="宋体" pitchFamily="2" charset="-122"/>
              </a:rPr>
              <a:t>1.</a:t>
            </a:r>
            <a:r>
              <a:rPr lang="zh-CN" altLang="en-US" sz="2400" dirty="0" smtClean="0">
                <a:solidFill>
                  <a:srgbClr val="1D1496"/>
                </a:solidFill>
                <a:ea typeface="宋体" pitchFamily="2" charset="-122"/>
              </a:rPr>
              <a:t>常用方法：</a:t>
            </a:r>
            <a:endParaRPr lang="en-US" altLang="zh-CN" sz="2400" dirty="0" smtClean="0">
              <a:solidFill>
                <a:srgbClr val="1D1496"/>
              </a:solidFill>
              <a:ea typeface="宋体" pitchFamily="2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zh-CN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zh-CN" dirty="0" smtClean="0">
                <a:solidFill>
                  <a:schemeClr val="tx2"/>
                </a:solidFill>
                <a:ea typeface="宋体" pitchFamily="2" charset="-122"/>
              </a:rPr>
              <a:t>）</a:t>
            </a:r>
            <a:r>
              <a:rPr lang="zh-TW" altLang="zh-CN" sz="2400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简明创伤分级法</a:t>
            </a:r>
            <a:r>
              <a:rPr lang="zh-TW" altLang="zh-CN" sz="2000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（abbreviated injury scale，AIS</a:t>
            </a:r>
            <a:r>
              <a:rPr lang="zh-CN" altLang="zh-CN" sz="2000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：</a:t>
            </a:r>
            <a:endParaRPr lang="en-US" altLang="zh-CN" sz="2400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pPr lvl="1">
              <a:lnSpc>
                <a:spcPct val="13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是目前国际上公认的多发伤评分方法。</a:t>
            </a:r>
            <a:endParaRPr lang="en-US" altLang="zh-CN" b="1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pPr lvl="1">
              <a:lnSpc>
                <a:spcPct val="13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适合各种创伤的早期分级。</a:t>
            </a:r>
            <a:endParaRPr lang="en-US" altLang="zh-CN" b="1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pPr lvl="1">
              <a:lnSpc>
                <a:spcPct val="13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将人体划分为头、面、颈、胸、腹、盆腔、颈椎、胸椎、腰椎、四肢、体表</a:t>
            </a:r>
            <a:r>
              <a:rPr lang="en-US" altLang="zh-CN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11</a:t>
            </a:r>
            <a:r>
              <a:rPr lang="zh-CN" altLang="en-US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个部位，按组织器官解剖损伤的程度，规定了每处损伤</a:t>
            </a:r>
            <a:r>
              <a:rPr lang="en-US" altLang="zh-CN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分的标准，将</a:t>
            </a:r>
            <a:r>
              <a:rPr lang="en-US" altLang="zh-CN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AIS</a:t>
            </a:r>
            <a:r>
              <a:rPr lang="zh-CN" altLang="en-US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值逐项加分。</a:t>
            </a:r>
            <a:endParaRPr lang="en-US" altLang="zh-CN" b="1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pPr lvl="1">
              <a:lnSpc>
                <a:spcPct val="130000"/>
              </a:lnSpc>
            </a:pPr>
            <a:r>
              <a:rPr lang="en-US" altLang="zh-CN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AIS≥3</a:t>
            </a:r>
            <a:r>
              <a:rPr lang="zh-CN" altLang="en-US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分为重度损伤。</a:t>
            </a:r>
            <a:endParaRPr lang="en-US" altLang="zh-CN" b="1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9876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护理评估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8668D4AC-0412-4EB8-A20C-7E71ACA5E20A}" type="slidenum">
              <a:rPr lang="en-US" altLang="zh-CN" smtClean="0"/>
              <a:pPr eaLnBrk="1" hangingPunct="1"/>
              <a:t>75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268413"/>
            <a:ext cx="8856984" cy="4824412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1D1496"/>
                </a:solidFill>
                <a:ea typeface="宋体" pitchFamily="2" charset="-122"/>
              </a:rPr>
              <a:t>（二）全身评估：</a:t>
            </a:r>
            <a:endParaRPr lang="en-US" altLang="zh-CN" dirty="0" smtClean="0">
              <a:solidFill>
                <a:srgbClr val="1D1496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solidFill>
                  <a:srgbClr val="1D1496"/>
                </a:solidFill>
                <a:ea typeface="宋体" pitchFamily="2" charset="-122"/>
              </a:rPr>
              <a:t>  2.</a:t>
            </a:r>
            <a:r>
              <a:rPr lang="zh-CN" altLang="en-US" dirty="0" smtClean="0">
                <a:solidFill>
                  <a:srgbClr val="1D1496"/>
                </a:solidFill>
                <a:ea typeface="宋体" pitchFamily="2" charset="-122"/>
              </a:rPr>
              <a:t>辅助检查</a:t>
            </a:r>
            <a:endParaRPr lang="zh-CN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      尿常规、肝肾功、血尿淀粉酶等，以及影像学检查，如</a:t>
            </a:r>
            <a:r>
              <a:rPr lang="en-US" altLang="zh-CN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X</a:t>
            </a:r>
            <a:r>
              <a:rPr lang="zh-CN" altLang="en-US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线、</a:t>
            </a:r>
            <a:r>
              <a:rPr lang="en-US" altLang="zh-CN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超、</a:t>
            </a:r>
            <a:r>
              <a:rPr lang="en-US" altLang="zh-CN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CT</a:t>
            </a:r>
            <a:r>
              <a:rPr lang="zh-CN" altLang="en-US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MRI</a:t>
            </a:r>
            <a:r>
              <a:rPr lang="zh-CN" altLang="en-US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等，结合以上伤情评估，确立治疗方案以及救治的顺序。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294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护理评估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2CDB67A-0CC3-4D05-BCFD-D62878AD2565}" type="slidenum">
              <a:rPr lang="en-US" altLang="zh-CN" smtClean="0"/>
              <a:pPr eaLnBrk="1" hangingPunct="1"/>
              <a:t>76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8713788" cy="4824412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1D1496"/>
                </a:solidFill>
                <a:ea typeface="宋体" pitchFamily="2" charset="-122"/>
              </a:rPr>
              <a:t>（三）持续评估：</a:t>
            </a:r>
            <a:endParaRPr lang="en-US" altLang="zh-CN" dirty="0" smtClean="0">
              <a:solidFill>
                <a:srgbClr val="1D1496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      进入救治阶段后，应持续对患者进行评估，通过严密监测症状与体征、结合实验室检查和影像学检查评价治疗效果以及伤员的病情变化，如有病情恶化或救治效果不佳，应尽快找出原因，并针对性的采取措施。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endParaRPr lang="zh-CN" altLang="en-US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3972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护理评估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6A6DB7DE-FBF1-4690-ACBC-C7A9AB225C06}" type="slidenum">
              <a:rPr lang="en-US" altLang="zh-CN" smtClean="0"/>
              <a:pPr eaLnBrk="1" hangingPunct="1"/>
              <a:t>77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7991475" cy="5329237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（一）现场急救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．脱离危险环境 ：迅速将伤员转移到安全地点，脱离危险环境；无心跳呼吸者立即给予胸外按压。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．保持呼吸道通畅 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）使气道开放，昏迷者头转向一侧，以保持呼吸道通畅、避免窒息。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）清除口、鼻、咽、喉部的异物。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3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）必要时可进行环甲膜穿刺。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endParaRPr lang="zh-CN" altLang="en-US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6020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救护措施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62147FDE-CA51-489E-BCD0-7E0E7B87D44D}" type="slidenum">
              <a:rPr lang="en-US" altLang="zh-CN" smtClean="0"/>
              <a:pPr eaLnBrk="1" hangingPunct="1"/>
              <a:t>78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713788" cy="532765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（一）现场急救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3. 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维持循环血量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000" b="1" dirty="0" smtClean="0">
                <a:solidFill>
                  <a:schemeClr val="tx2"/>
                </a:solidFill>
                <a:ea typeface="宋体" pitchFamily="2" charset="-122"/>
              </a:rPr>
              <a:t>持续补液，监测血压，不稳定时每</a:t>
            </a:r>
            <a:r>
              <a:rPr lang="en-US" altLang="zh-CN" sz="2000" b="1" dirty="0" smtClean="0">
                <a:solidFill>
                  <a:schemeClr val="tx2"/>
                </a:solidFill>
                <a:ea typeface="宋体" pitchFamily="2" charset="-122"/>
              </a:rPr>
              <a:t>5</a:t>
            </a:r>
            <a:r>
              <a:rPr lang="zh-CN" altLang="en-US" sz="2000" b="1" dirty="0" smtClean="0">
                <a:solidFill>
                  <a:schemeClr val="tx2"/>
                </a:solidFill>
                <a:ea typeface="宋体" pitchFamily="2" charset="-122"/>
              </a:rPr>
              <a:t>～</a:t>
            </a:r>
            <a:r>
              <a:rPr lang="en-US" altLang="zh-CN" sz="2000" b="1" dirty="0" smtClean="0">
                <a:solidFill>
                  <a:schemeClr val="tx2"/>
                </a:solidFill>
                <a:ea typeface="宋体" pitchFamily="2" charset="-122"/>
              </a:rPr>
              <a:t>15min</a:t>
            </a:r>
            <a:r>
              <a:rPr lang="zh-CN" altLang="en-US" sz="2000" b="1" dirty="0" smtClean="0">
                <a:solidFill>
                  <a:schemeClr val="tx2"/>
                </a:solidFill>
                <a:ea typeface="宋体" pitchFamily="2" charset="-122"/>
              </a:rPr>
              <a:t>评估一次血压，平稳后可改</a:t>
            </a:r>
            <a:r>
              <a:rPr lang="en-US" altLang="zh-CN" sz="2000" b="1" dirty="0" smtClean="0">
                <a:solidFill>
                  <a:schemeClr val="tx2"/>
                </a:solidFill>
                <a:ea typeface="宋体" pitchFamily="2" charset="-122"/>
              </a:rPr>
              <a:t>30min</a:t>
            </a:r>
            <a:r>
              <a:rPr lang="zh-CN" altLang="en-US" sz="2000" b="1" dirty="0" smtClean="0">
                <a:solidFill>
                  <a:schemeClr val="tx2"/>
                </a:solidFill>
                <a:ea typeface="宋体" pitchFamily="2" charset="-122"/>
              </a:rPr>
              <a:t>到</a:t>
            </a:r>
            <a:r>
              <a:rPr lang="en-US" altLang="zh-CN" sz="2000" b="1" dirty="0" smtClean="0">
                <a:solidFill>
                  <a:schemeClr val="tx2"/>
                </a:solidFill>
                <a:ea typeface="宋体" pitchFamily="2" charset="-122"/>
              </a:rPr>
              <a:t>1h</a:t>
            </a:r>
            <a:r>
              <a:rPr lang="zh-CN" altLang="en-US" sz="2000" b="1" dirty="0" smtClean="0">
                <a:solidFill>
                  <a:schemeClr val="tx2"/>
                </a:solidFill>
                <a:ea typeface="宋体" pitchFamily="2" charset="-122"/>
              </a:rPr>
              <a:t>评估一次。</a:t>
            </a:r>
            <a:endParaRPr lang="en-US" altLang="zh-CN" sz="2000" b="1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4. 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止血、包扎、固定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5. 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气胸的处理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000" b="1" dirty="0" smtClean="0">
                <a:solidFill>
                  <a:schemeClr val="tx2"/>
                </a:solidFill>
                <a:ea typeface="宋体" pitchFamily="2" charset="-122"/>
              </a:rPr>
              <a:t>气量较多的闭合性气胸和开放性、张力性气胸必须马上采取急救措施。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704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救护措施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387C3A3-C8EC-4CA1-90C3-352EE8CE7888}" type="slidenum">
              <a:rPr lang="en-US" altLang="zh-CN" smtClean="0"/>
              <a:pPr eaLnBrk="1" hangingPunct="1"/>
              <a:t>79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713788" cy="4248150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（一）现场急救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6. 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病情观察  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 lvl="1">
              <a:lnSpc>
                <a:spcPct val="200000"/>
              </a:lnSpc>
              <a:buFont typeface="Wingdings" pitchFamily="2" charset="2"/>
              <a:buNone/>
            </a:pPr>
            <a:r>
              <a:rPr lang="zh-CN" altLang="en-US" sz="2000" b="1" dirty="0" smtClean="0">
                <a:solidFill>
                  <a:schemeClr val="tx2"/>
                </a:solidFill>
                <a:ea typeface="宋体" pitchFamily="2" charset="-122"/>
              </a:rPr>
              <a:t>密切观察生命体征、意识、瞳孔变化，监测血压等，尽快准备转运。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7. 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心理护理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806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救护措施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95400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1.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指压止血法</a:t>
            </a:r>
            <a:endParaRPr lang="en-US" altLang="zh-CN" smtClean="0">
              <a:ea typeface="宋体" pitchFamily="2" charset="-122"/>
            </a:endParaRPr>
          </a:p>
        </p:txBody>
      </p:sp>
      <p:sp>
        <p:nvSpPr>
          <p:cNvPr id="13316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1D3C7A0-580E-4B4F-BC96-D4873D03452E}" type="slidenum">
              <a:rPr lang="en-US" altLang="zh-CN" smtClean="0"/>
              <a:pPr eaLnBrk="1" hangingPunct="1"/>
              <a:t>8</a:t>
            </a:fld>
            <a:endParaRPr lang="en-US" altLang="zh-CN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0825" y="2420938"/>
          <a:ext cx="8712200" cy="4103687"/>
        </p:xfrm>
        <a:graphic>
          <a:graphicData uri="http://schemas.openxmlformats.org/drawingml/2006/table">
            <a:tbl>
              <a:tblPr/>
              <a:tblGrid>
                <a:gridCol w="1475414"/>
                <a:gridCol w="2659660"/>
                <a:gridCol w="4577126"/>
              </a:tblGrid>
              <a:tr h="5203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出血位置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指压止血法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要点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3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面部出血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面动脉压迫止血法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用拇指将下颌角处的动脉搏动点（面动脉）压向下颌骨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327" name="Picture 2" descr="图15-2 面动脉压迫止血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644900"/>
            <a:ext cx="3600450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D9B0905-E65D-42EE-B064-0C52582AB9AB}" type="slidenum">
              <a:rPr lang="en-US" altLang="zh-CN" smtClean="0"/>
              <a:pPr eaLnBrk="1" hangingPunct="1"/>
              <a:t>80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713788" cy="511175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（二）途中转运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．体位 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）方向选择：头在前、足在后，休克患者采取相反方向。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）卧位选择：休克伤员双下肢抬高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20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～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30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度，腹部创伤伤员双膝屈曲仰卧位，背部创伤患者采取俯卧位。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3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）避免二次损伤：对可能产生二次损伤的部位应先固定后转运。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9092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救护措施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04960F6-16DE-4DA2-B7AE-63EFA6CFEF52}" type="slidenum">
              <a:rPr lang="en-US" altLang="zh-CN" smtClean="0"/>
              <a:pPr eaLnBrk="1" hangingPunct="1"/>
              <a:t>81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68413"/>
            <a:ext cx="6191250" cy="5113337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（二）途中转运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．维持生命体征稳定 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）持续监测血压，预防休克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）维持有效循环血量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3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）保持呼吸道通畅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3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．密切观察病情变化 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4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．心理护理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endParaRPr lang="zh-CN" altLang="en-US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0116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救护措施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1960E50-E07B-4A96-B71A-C62A7F514C40}" type="slidenum">
              <a:rPr lang="en-US" altLang="zh-CN" smtClean="0"/>
              <a:pPr eaLnBrk="1" hangingPunct="1"/>
              <a:t>82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7848600" cy="532765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（三）院内救护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1.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抗休克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2.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控制出血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3.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创伤部位的处理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4.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早期抗感染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5.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迅速做好术前准备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buFont typeface="Wingdings" pitchFamily="2" charset="2"/>
              <a:buNone/>
            </a:pPr>
            <a:endParaRPr lang="zh-CN" altLang="zh-CN" sz="2400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endParaRPr lang="zh-CN" altLang="en-US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1140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救护措施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50A7624-C24A-4719-AF58-8B8EC82E15D0}" type="slidenum">
              <a:rPr lang="en-US" altLang="zh-CN" smtClean="0"/>
              <a:pPr eaLnBrk="1" hangingPunct="1"/>
              <a:t>83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7848600" cy="532765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（三）院内救护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6.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密切监测病情变化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）密切观察血压、脉搏、呼吸、体温、意识、症状与体征变化。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）监测尿量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3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）引流管的观察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4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）感染的观察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216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救护措施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9963B7C-2D3E-43FC-8F74-99959008672E}" type="slidenum">
              <a:rPr lang="en-US" altLang="zh-CN" smtClean="0"/>
              <a:pPr eaLnBrk="1" hangingPunct="1"/>
              <a:t>84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196975"/>
            <a:ext cx="8496622" cy="532765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（三）院内救护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7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．做好基础护理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）皮肤护理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）营养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3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）预防感染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4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）安全护理</a:t>
            </a:r>
            <a:endParaRPr lang="en-US" altLang="zh-CN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5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）活动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318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救护措施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229600" y="6413500"/>
            <a:ext cx="914400" cy="4572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4AFB12D-F4AB-4D6E-B50E-0D98AF8F4E06}" type="slidenum">
              <a:rPr lang="en-US" altLang="zh-CN" smtClean="0"/>
              <a:pPr eaLnBrk="1" hangingPunct="1"/>
              <a:t>85</a:t>
            </a:fld>
            <a:endParaRPr lang="en-US" altLang="zh-CN" smtClean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196974"/>
            <a:ext cx="8280598" cy="3960217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tx2"/>
                </a:solidFill>
                <a:ea typeface="宋体" pitchFamily="2" charset="-122"/>
              </a:rPr>
              <a:t>（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三）院内救护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2"/>
                </a:solidFill>
                <a:ea typeface="宋体" pitchFamily="2" charset="-122"/>
              </a:rPr>
              <a:t>8. </a:t>
            </a:r>
            <a:r>
              <a:rPr lang="zh-CN" altLang="en-US" sz="2400" dirty="0" smtClean="0">
                <a:solidFill>
                  <a:schemeClr val="tx2"/>
                </a:solidFill>
                <a:ea typeface="宋体" pitchFamily="2" charset="-122"/>
              </a:rPr>
              <a:t>心理护理：护理人员应多与伤员以及其家属、亲友进行沟通，针对不同的心理状况，有针对性的给予安慰，使其树立战胜疾病的信心。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endParaRPr lang="zh-CN" altLang="en-US" sz="24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4212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pitchFamily="2" charset="-122"/>
              </a:rPr>
              <a:t>救护措施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2617928" y="2708920"/>
            <a:ext cx="387317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谢   谢</a:t>
            </a:r>
            <a:endParaRPr lang="zh-CN" alt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446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6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563563"/>
          </a:xfrm>
        </p:spPr>
        <p:txBody>
          <a:bodyPr/>
          <a:lstStyle/>
          <a:p>
            <a:r>
              <a:rPr lang="zh-CN" altLang="en-US" b="1" smtClean="0">
                <a:ea typeface="宋体" pitchFamily="2" charset="-122"/>
              </a:rPr>
              <a:t>止血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1295400"/>
          </a:xfrm>
        </p:spPr>
        <p:txBody>
          <a:bodyPr/>
          <a:lstStyle/>
          <a:p>
            <a:r>
              <a:rPr lang="zh-CN" altLang="en-US" sz="3200" smtClean="0">
                <a:solidFill>
                  <a:schemeClr val="tx2"/>
                </a:solidFill>
                <a:ea typeface="宋体" pitchFamily="2" charset="-122"/>
              </a:rPr>
              <a:t>止血方法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solidFill>
                  <a:schemeClr val="tx2"/>
                </a:solidFill>
                <a:ea typeface="宋体" pitchFamily="2" charset="-122"/>
              </a:rPr>
              <a:t>1.</a:t>
            </a:r>
            <a:r>
              <a:rPr lang="zh-CN" altLang="en-US" smtClean="0">
                <a:solidFill>
                  <a:schemeClr val="tx2"/>
                </a:solidFill>
                <a:ea typeface="宋体" pitchFamily="2" charset="-122"/>
              </a:rPr>
              <a:t>指压止血法</a:t>
            </a:r>
            <a:endParaRPr lang="en-US" altLang="zh-CN" smtClean="0">
              <a:ea typeface="宋体" pitchFamily="2" charset="-122"/>
            </a:endParaRPr>
          </a:p>
        </p:txBody>
      </p:sp>
      <p:sp>
        <p:nvSpPr>
          <p:cNvPr id="14340" name="灯片编号占位符 5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6E327650-4E9A-47E1-B5E8-3D4784580D4E}" type="slidenum">
              <a:rPr lang="en-US" altLang="zh-CN" smtClean="0"/>
              <a:pPr eaLnBrk="1" hangingPunct="1"/>
              <a:t>9</a:t>
            </a:fld>
            <a:endParaRPr lang="en-US" altLang="zh-CN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27196805"/>
              </p:ext>
            </p:extLst>
          </p:nvPr>
        </p:nvGraphicFramePr>
        <p:xfrm>
          <a:off x="250825" y="2420938"/>
          <a:ext cx="8712200" cy="4103687"/>
        </p:xfrm>
        <a:graphic>
          <a:graphicData uri="http://schemas.openxmlformats.org/drawingml/2006/table">
            <a:tbl>
              <a:tblPr/>
              <a:tblGrid>
                <a:gridCol w="1475414"/>
                <a:gridCol w="2659660"/>
                <a:gridCol w="4577126"/>
              </a:tblGrid>
              <a:tr h="5203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出血位置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指压止血法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要点</a:t>
                      </a: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3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头颈部出血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颈总动脉压迫止血法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用拇指将同侧气管外侧与胸锁乳突肌前缘中点之间的强搏动点（颈动脉）压向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第</a:t>
                      </a:r>
                      <a:r>
                        <a:rPr lang="en-US" altLang="zh-CN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颈椎</a:t>
                      </a:r>
                      <a:r>
                        <a:rPr lang="zh-CN" altLang="en-US" sz="2000" kern="100" dirty="0" smtClean="0">
                          <a:solidFill>
                            <a:schemeClr val="tx2"/>
                          </a:solidFill>
                          <a:latin typeface="Calibri"/>
                          <a:ea typeface="宋体"/>
                          <a:cs typeface="Times New Roman"/>
                        </a:rPr>
                        <a:t>横突。禁止同时压迫双侧颈总动脉</a:t>
                      </a:r>
                      <a:endParaRPr lang="zh-CN" sz="2000" kern="100" dirty="0">
                        <a:solidFill>
                          <a:schemeClr val="tx2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1628" marR="6162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351" name="Picture 2" descr="图15-3 颈动脉压迫止血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644900"/>
            <a:ext cx="3355975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课件模板">
  <a:themeElements>
    <a:clrScheme name="课件模板 1">
      <a:dk1>
        <a:srgbClr val="046CA6"/>
      </a:dk1>
      <a:lt1>
        <a:srgbClr val="FFFFFF"/>
      </a:lt1>
      <a:dk2>
        <a:srgbClr val="000000"/>
      </a:dk2>
      <a:lt2>
        <a:srgbClr val="DDDDDD"/>
      </a:lt2>
      <a:accent1>
        <a:srgbClr val="8AC8DE"/>
      </a:accent1>
      <a:accent2>
        <a:srgbClr val="99669B"/>
      </a:accent2>
      <a:accent3>
        <a:srgbClr val="FFFFFF"/>
      </a:accent3>
      <a:accent4>
        <a:srgbClr val="035B8D"/>
      </a:accent4>
      <a:accent5>
        <a:srgbClr val="C4E0EC"/>
      </a:accent5>
      <a:accent6>
        <a:srgbClr val="8A5C8C"/>
      </a:accent6>
      <a:hlink>
        <a:srgbClr val="DDB523"/>
      </a:hlink>
      <a:folHlink>
        <a:srgbClr val="969696"/>
      </a:folHlink>
    </a:clrScheme>
    <a:fontScheme name="课件模板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课件模板 1">
        <a:dk1>
          <a:srgbClr val="046CA6"/>
        </a:dk1>
        <a:lt1>
          <a:srgbClr val="FFFFFF"/>
        </a:lt1>
        <a:dk2>
          <a:srgbClr val="000000"/>
        </a:dk2>
        <a:lt2>
          <a:srgbClr val="DDDDDD"/>
        </a:lt2>
        <a:accent1>
          <a:srgbClr val="8AC8DE"/>
        </a:accent1>
        <a:accent2>
          <a:srgbClr val="99669B"/>
        </a:accent2>
        <a:accent3>
          <a:srgbClr val="FFFFFF"/>
        </a:accent3>
        <a:accent4>
          <a:srgbClr val="035B8D"/>
        </a:accent4>
        <a:accent5>
          <a:srgbClr val="C4E0EC"/>
        </a:accent5>
        <a:accent6>
          <a:srgbClr val="8A5C8C"/>
        </a:accent6>
        <a:hlink>
          <a:srgbClr val="DDB523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2">
        <a:dk1>
          <a:srgbClr val="336699"/>
        </a:dk1>
        <a:lt1>
          <a:srgbClr val="FFFFFF"/>
        </a:lt1>
        <a:dk2>
          <a:srgbClr val="000000"/>
        </a:dk2>
        <a:lt2>
          <a:srgbClr val="DDDDDD"/>
        </a:lt2>
        <a:accent1>
          <a:srgbClr val="BEC779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DBE0BE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3">
        <a:dk1>
          <a:srgbClr val="336699"/>
        </a:dk1>
        <a:lt1>
          <a:srgbClr val="FFFFFF"/>
        </a:lt1>
        <a:dk2>
          <a:srgbClr val="000000"/>
        </a:dk2>
        <a:lt2>
          <a:srgbClr val="DDDDDD"/>
        </a:lt2>
        <a:accent1>
          <a:srgbClr val="E8B558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F2D7B4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4">
        <a:dk1>
          <a:srgbClr val="336699"/>
        </a:dk1>
        <a:lt1>
          <a:srgbClr val="FFFFFF"/>
        </a:lt1>
        <a:dk2>
          <a:srgbClr val="000000"/>
        </a:dk2>
        <a:lt2>
          <a:srgbClr val="F7F4D5"/>
        </a:lt2>
        <a:accent1>
          <a:srgbClr val="79B4C7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BED6E0"/>
        </a:accent5>
        <a:accent6>
          <a:srgbClr val="B47FC3"/>
        </a:accent6>
        <a:hlink>
          <a:srgbClr val="E79633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5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A2B5CA"/>
        </a:accent1>
        <a:accent2>
          <a:srgbClr val="CF934B"/>
        </a:accent2>
        <a:accent3>
          <a:srgbClr val="FFFFFF"/>
        </a:accent3>
        <a:accent4>
          <a:srgbClr val="565682"/>
        </a:accent4>
        <a:accent5>
          <a:srgbClr val="CED7E1"/>
        </a:accent5>
        <a:accent6>
          <a:srgbClr val="BB8543"/>
        </a:accent6>
        <a:hlink>
          <a:srgbClr val="3B8FB1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941</TotalTime>
  <Pages>0</Pages>
  <Words>6582</Words>
  <Characters>0</Characters>
  <Application>Microsoft Office PowerPoint</Application>
  <DocSecurity>0</DocSecurity>
  <PresentationFormat>全屏显示(4:3)</PresentationFormat>
  <Lines>0</Lines>
  <Paragraphs>670</Paragraphs>
  <Slides>86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87" baseType="lpstr">
      <vt:lpstr>课件模板</vt:lpstr>
      <vt:lpstr>创伤患者的急救护理</vt:lpstr>
      <vt:lpstr>目   录</vt:lpstr>
      <vt:lpstr>学习目标</vt:lpstr>
      <vt:lpstr>第一节   外伤止血、包扎、固定及患者搬运技术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止血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包扎</vt:lpstr>
      <vt:lpstr>固定</vt:lpstr>
      <vt:lpstr>固定</vt:lpstr>
      <vt:lpstr>固定</vt:lpstr>
      <vt:lpstr>固定</vt:lpstr>
      <vt:lpstr>固定</vt:lpstr>
      <vt:lpstr>固定</vt:lpstr>
      <vt:lpstr>固定</vt:lpstr>
      <vt:lpstr>搬运</vt:lpstr>
      <vt:lpstr>搬运</vt:lpstr>
      <vt:lpstr>搬运</vt:lpstr>
      <vt:lpstr>搬运</vt:lpstr>
      <vt:lpstr>搬运</vt:lpstr>
      <vt:lpstr>搬运</vt:lpstr>
      <vt:lpstr>搬运</vt:lpstr>
      <vt:lpstr>搬运</vt:lpstr>
      <vt:lpstr>搬运</vt:lpstr>
      <vt:lpstr>幻灯片 67</vt:lpstr>
      <vt:lpstr>幻灯片 68</vt:lpstr>
      <vt:lpstr>概念</vt:lpstr>
      <vt:lpstr>护理评估</vt:lpstr>
      <vt:lpstr>护理评估</vt:lpstr>
      <vt:lpstr>护理评估</vt:lpstr>
      <vt:lpstr>护理评估</vt:lpstr>
      <vt:lpstr>护理评估</vt:lpstr>
      <vt:lpstr>护理评估</vt:lpstr>
      <vt:lpstr>护理评估</vt:lpstr>
      <vt:lpstr>救护措施</vt:lpstr>
      <vt:lpstr>救护措施</vt:lpstr>
      <vt:lpstr>救护措施</vt:lpstr>
      <vt:lpstr>救护措施</vt:lpstr>
      <vt:lpstr>救护措施</vt:lpstr>
      <vt:lpstr>救护措施</vt:lpstr>
      <vt:lpstr>救护措施</vt:lpstr>
      <vt:lpstr>救护措施</vt:lpstr>
      <vt:lpstr>救护措施</vt:lpstr>
      <vt:lpstr>幻灯片 86</vt:lpstr>
    </vt:vector>
  </TitlesOfParts>
  <Company>pump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课程名称</dc:title>
  <dc:creator>zhang7</dc:creator>
  <cp:lastModifiedBy>Yangjie</cp:lastModifiedBy>
  <cp:revision>133</cp:revision>
  <cp:lastPrinted>1899-12-30T00:00:00Z</cp:lastPrinted>
  <dcterms:created xsi:type="dcterms:W3CDTF">2008-12-16T07:41:38Z</dcterms:created>
  <dcterms:modified xsi:type="dcterms:W3CDTF">2015-12-10T03:50:31Z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2052-6.4.0.1920</vt:lpwstr>
  </property>
</Properties>
</file>